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73" r:id="rId3"/>
    <p:sldId id="274" r:id="rId4"/>
    <p:sldId id="275" r:id="rId5"/>
    <p:sldId id="272" r:id="rId6"/>
    <p:sldId id="276" r:id="rId7"/>
    <p:sldId id="278" r:id="rId8"/>
    <p:sldId id="27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ヒラギノ角ゴ Pro W6" panose="020B0300000000000000" pitchFamily="34" charset="-128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ヒラギノ角ゴ Pro W6" panose="020B0300000000000000" pitchFamily="34" charset="-128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ヒラギノ角ゴ Pro W6" panose="020B0300000000000000" pitchFamily="3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ヒラギノ角ゴ Pro W6" panose="020B0300000000000000" pitchFamily="3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ヒラギノ角ゴ Pro W6" panose="020B0300000000000000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ヒラギノ角ゴ Pro W6" panose="020B0300000000000000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ヒラギノ角ゴ Pro W6" panose="020B0300000000000000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ヒラギノ角ゴ Pro W6" panose="020B0300000000000000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ヒラギノ角ゴ Pro W6" panose="020B0300000000000000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F00"/>
    <a:srgbClr val="0432FF"/>
    <a:srgbClr val="FFF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6" autoAdjust="0"/>
    <p:restoredTop sz="89791" autoAdjust="0"/>
  </p:normalViewPr>
  <p:slideViewPr>
    <p:cSldViewPr>
      <p:cViewPr varScale="1">
        <p:scale>
          <a:sx n="155" d="100"/>
          <a:sy n="155" d="100"/>
        </p:scale>
        <p:origin x="608" y="184"/>
      </p:cViewPr>
      <p:guideLst>
        <p:guide orient="horz" pos="4319"/>
        <p:guide pos="2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F6378C0-7A35-8242-B7F2-4015D2B4AB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anose="020B0503020102020204" pitchFamily="34" charset="0"/>
                <a:ea typeface="ヒラギノ角ゴ Pro W6" panose="020B0300000000000000" pitchFamily="34" charset="-128"/>
              </a:defRPr>
            </a:lvl1pPr>
          </a:lstStyle>
          <a:p>
            <a:endParaRPr lang="en-US" altLang="ja-JP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7E9806B-5A22-AF44-B529-F6D1E56863F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anose="020B0503020102020204" pitchFamily="34" charset="0"/>
                <a:ea typeface="ヒラギノ角ゴ Pro W6" panose="020B0300000000000000" pitchFamily="34" charset="-128"/>
              </a:defRPr>
            </a:lvl1pPr>
          </a:lstStyle>
          <a:p>
            <a:fld id="{A14B2679-D398-C041-B455-909D3293C261}" type="datetimeFigureOut">
              <a:rPr lang="ja-JP" altLang="en-US"/>
              <a:pPr/>
              <a:t>2019/4/28</a:t>
            </a:fld>
            <a:endParaRPr lang="en-US" altLang="ja-JP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E5FFD853-C1E5-5E43-8DE1-D5CE9F64FDD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 panose="020B0503020102020204" pitchFamily="34" charset="0"/>
                <a:ea typeface="ヒラギノ角ゴ Pro W6" panose="020B0300000000000000" pitchFamily="34" charset="-128"/>
              </a:defRPr>
            </a:lvl1pPr>
          </a:lstStyle>
          <a:p>
            <a:endParaRPr lang="en-US" altLang="ja-JP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F513C045-27A1-DC47-B535-B2F34CB1800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 panose="020B0503020102020204" pitchFamily="34" charset="0"/>
                <a:ea typeface="ヒラギノ角ゴ Pro W6" panose="020B0300000000000000" pitchFamily="34" charset="-128"/>
              </a:defRPr>
            </a:lvl1pPr>
          </a:lstStyle>
          <a:p>
            <a:fld id="{1B8F28B9-BF73-E642-B745-5799A52D7440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383B6A6-13FB-6F4C-8DDB-5A49C17678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5607538-BC1B-0C4E-83C5-1CD38A0683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8A3D0C-5342-4241-855F-ED07E867821B}" type="datetimeFigureOut">
              <a:rPr lang="ja-JP" altLang="en-US"/>
              <a:pPr>
                <a:defRPr/>
              </a:pPr>
              <a:t>2019/4/28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2F0A5372-8D7E-A944-BC83-B1B1A7740A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70A8EDA6-B07E-4747-8520-5264E9EAC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17D48E-23E0-3A4D-B5E0-DBA64A767E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828164-F02E-1E48-8495-AB410C3BB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FCFD37-A072-794A-A88D-3B2C0CD33664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3516359-70A5-204D-91F6-ED765F17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8144" y="6498812"/>
            <a:ext cx="3175992" cy="24100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ボーイスカウト茨城県連盟トレーニングチーム</a:t>
            </a:r>
            <a:endParaRPr lang="ja-JP" altLang="en-US" dirty="0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CC01E18-2F5C-F34A-9E07-44CC98FD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" y="6342781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4332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9CE3F4F-9092-3F48-84B9-ABE649D7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3439" y="6365875"/>
            <a:ext cx="223224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B196937-358F-1143-8FF8-303C00F3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5634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Franklin Gothic Book" panose="020B0503020102020204" pitchFamily="34" charset="0"/>
                <a:ea typeface="ヒラギノ角ゴ Pro W6" panose="020B0300000000000000" pitchFamily="34" charset="-128"/>
              </a:defRPr>
            </a:lvl1pPr>
          </a:lstStyle>
          <a:p>
            <a:fld id="{96E8FF58-064E-064D-8C39-B1687C8D474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22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フッター プレースホルダ 4">
            <a:extLst>
              <a:ext uri="{FF2B5EF4-FFF2-40B4-BE49-F238E27FC236}">
                <a16:creationId xmlns:a16="http://schemas.microsoft.com/office/drawing/2014/main" id="{2A70A54B-5CE1-D042-9024-A290418F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3439" y="6365875"/>
            <a:ext cx="223224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8" name="スライド番号プレースホルダ 5">
            <a:extLst>
              <a:ext uri="{FF2B5EF4-FFF2-40B4-BE49-F238E27FC236}">
                <a16:creationId xmlns:a16="http://schemas.microsoft.com/office/drawing/2014/main" id="{9C028355-20E3-154A-AE5C-5B713550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5634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Franklin Gothic Book" panose="020B0503020102020204" pitchFamily="34" charset="0"/>
                <a:ea typeface="ヒラギノ角ゴ Pro W6" panose="020B0300000000000000" pitchFamily="34" charset="-128"/>
              </a:defRPr>
            </a:lvl1pPr>
          </a:lstStyle>
          <a:p>
            <a:fld id="{96E8FF58-064E-064D-8C39-B1687C8D474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190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62BBBD2D-B546-AD4B-A393-3284BFE7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3439" y="6365875"/>
            <a:ext cx="223224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0D359567-7E71-C048-8B0F-8024F6BA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5634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Franklin Gothic Book" panose="020B0503020102020204" pitchFamily="34" charset="0"/>
                <a:ea typeface="ヒラギノ角ゴ Pro W6" panose="020B0300000000000000" pitchFamily="34" charset="-128"/>
              </a:defRPr>
            </a:lvl1pPr>
          </a:lstStyle>
          <a:p>
            <a:fld id="{96E8FF58-064E-064D-8C39-B1687C8D474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295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" name="フッター プレースホルダ 4">
            <a:extLst>
              <a:ext uri="{FF2B5EF4-FFF2-40B4-BE49-F238E27FC236}">
                <a16:creationId xmlns:a16="http://schemas.microsoft.com/office/drawing/2014/main" id="{B74D0DDF-6D8F-CB48-A09B-814EC726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3439" y="6365875"/>
            <a:ext cx="223224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id="{2BED4ADD-407E-024B-9B80-36676907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5634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Franklin Gothic Book" panose="020B0503020102020204" pitchFamily="34" charset="0"/>
                <a:ea typeface="ヒラギノ角ゴ Pro W6" panose="020B0300000000000000" pitchFamily="34" charset="-128"/>
              </a:defRPr>
            </a:lvl1pPr>
          </a:lstStyle>
          <a:p>
            <a:fld id="{96E8FF58-064E-064D-8C39-B1687C8D474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403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3263C9D4-BC11-384D-9C85-8222407E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3439" y="6365875"/>
            <a:ext cx="223224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E1152FF0-677F-554F-B4EE-E168C5B21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5634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Franklin Gothic Book" panose="020B0503020102020204" pitchFamily="34" charset="0"/>
                <a:ea typeface="ヒラギノ角ゴ Pro W6" panose="020B0300000000000000" pitchFamily="34" charset="-128"/>
              </a:defRPr>
            </a:lvl1pPr>
          </a:lstStyle>
          <a:p>
            <a:fld id="{96E8FF58-064E-064D-8C39-B1687C8D474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758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A02B647-4DDD-9043-B27D-07CD84230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3439" y="6365875"/>
            <a:ext cx="223224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A08FFB-C97F-574B-BAC7-895B067F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5634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Franklin Gothic Book" panose="020B0503020102020204" pitchFamily="34" charset="0"/>
                <a:ea typeface="ヒラギノ角ゴ Pro W6" panose="020B0300000000000000" pitchFamily="34" charset="-128"/>
              </a:defRPr>
            </a:lvl1pPr>
          </a:lstStyle>
          <a:p>
            <a:fld id="{96E8FF58-064E-064D-8C39-B1687C8D474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818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3047D4E-4547-5244-9B23-13AAC55B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3439" y="6365875"/>
            <a:ext cx="223224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EB2252D9-2596-BE45-B580-4DC93A47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5634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Franklin Gothic Book" panose="020B0503020102020204" pitchFamily="34" charset="0"/>
                <a:ea typeface="ヒラギノ角ゴ Pro W6" panose="020B0300000000000000" pitchFamily="34" charset="-128"/>
              </a:defRPr>
            </a:lvl1pPr>
          </a:lstStyle>
          <a:p>
            <a:fld id="{96E8FF58-064E-064D-8C39-B1687C8D474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928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8A278DD3-A195-C645-87F0-CA37A68E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3439" y="6365875"/>
            <a:ext cx="223224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944F682E-4673-F841-B85A-B7A45758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5634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Franklin Gothic Book" panose="020B0503020102020204" pitchFamily="34" charset="0"/>
                <a:ea typeface="ヒラギノ角ゴ Pro W6" panose="020B0300000000000000" pitchFamily="34" charset="-128"/>
              </a:defRPr>
            </a:lvl1pPr>
          </a:lstStyle>
          <a:p>
            <a:fld id="{96E8FF58-064E-064D-8C39-B1687C8D474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088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31A2164C-4F14-7947-AE29-32B9CFBBE9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E1A903D1-2832-774B-9D73-FBEC5266FE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E86E824-40BD-0742-A485-1E2240F72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6136" y="6462861"/>
            <a:ext cx="3175992" cy="24100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ja-JP" altLang="en-US"/>
              <a:t>ボーイスカウト茨城県連盟トレーニングチーム</a:t>
            </a:r>
            <a:endParaRPr lang="ja-JP" altLang="en-US" dirty="0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58C2F881-4EAB-8E4A-9DA6-55AECC76D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38738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ヒラギノ角ゴ Pro W6" panose="020B0300000000000000" pitchFamily="34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anose="020B0603020102020204" pitchFamily="34" charset="0"/>
          <a:ea typeface="ヒラギノ角ゴ Pro W6" panose="020B0300000000000000" pitchFamily="34" charset="-128"/>
          <a:cs typeface="ヒラギノ角ゴ Pro W6" panose="020B0300000000000000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anose="020B0603020102020204" pitchFamily="34" charset="0"/>
          <a:ea typeface="ヒラギノ角ゴ Pro W6" panose="020B0300000000000000" pitchFamily="34" charset="-128"/>
          <a:cs typeface="ヒラギノ角ゴ Pro W6" panose="020B0300000000000000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anose="020B0603020102020204" pitchFamily="34" charset="0"/>
          <a:ea typeface="ヒラギノ角ゴ Pro W6" panose="020B0300000000000000" pitchFamily="34" charset="-128"/>
          <a:cs typeface="ヒラギノ角ゴ Pro W6" panose="020B0300000000000000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anose="020B0603020102020204" pitchFamily="34" charset="0"/>
          <a:ea typeface="ヒラギノ角ゴ Pro W6" panose="020B0300000000000000" pitchFamily="34" charset="-128"/>
          <a:cs typeface="ヒラギノ角ゴ Pro W6" panose="020B0300000000000000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anose="020B0603020102020204" pitchFamily="34" charset="0"/>
          <a:ea typeface="ヒラギノ角ゴ Pro W6" panose="020B0300000000000000" pitchFamily="34" charset="-128"/>
          <a:cs typeface="ヒラギノ角ゴ Pro W6" panose="020B0300000000000000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anose="020B0603020102020204" pitchFamily="34" charset="0"/>
          <a:ea typeface="ヒラギノ角ゴ Pro W6" panose="020B0300000000000000" pitchFamily="34" charset="-128"/>
          <a:cs typeface="ヒラギノ角ゴ Pro W6" panose="020B0300000000000000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anose="020B0603020102020204" pitchFamily="34" charset="0"/>
          <a:ea typeface="ヒラギノ角ゴ Pro W6" panose="020B0300000000000000" pitchFamily="34" charset="-128"/>
          <a:cs typeface="ヒラギノ角ゴ Pro W6" panose="020B0300000000000000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Franklin Gothic Medium" panose="020B0603020102020204" pitchFamily="34" charset="0"/>
          <a:ea typeface="ヒラギノ角ゴ Pro W6" panose="020B0300000000000000" pitchFamily="34" charset="-128"/>
          <a:cs typeface="ヒラギノ角ゴ Pro W6" panose="020B0300000000000000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ヒラギノ角ゴ Pro W6" panose="020B0300000000000000" pitchFamily="34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ヒラギノ角ゴ Pro W6" panose="020B0300000000000000" pitchFamily="34" charset="-128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ヒラギノ角ゴ Pro W6" panose="020B0300000000000000" pitchFamily="34" charset="-128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ヒラギノ角ゴ Pro W6" panose="020B0300000000000000" pitchFamily="34" charset="-128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ヒラギノ角ゴ Pro W6" panose="020B0300000000000000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C83A4E-CEB5-E649-8912-38C7ADA6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D0CB09-EEA4-6B48-8722-E367D174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1</a:t>
            </a:fld>
            <a:endParaRPr lang="en-US" altLang="ja-JP"/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EE6E66B3-3FA7-884D-BB81-82CCD9EB6A56}"/>
              </a:ext>
            </a:extLst>
          </p:cNvPr>
          <p:cNvSpPr txBox="1">
            <a:spLocks/>
          </p:cNvSpPr>
          <p:nvPr/>
        </p:nvSpPr>
        <p:spPr bwMode="auto">
          <a:xfrm>
            <a:off x="685800" y="2348880"/>
            <a:ext cx="77724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ヒラギノ角ゴ Pro W6" panose="020B0300000000000000" pitchFamily="34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anose="020B06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anose="020B06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anose="020B06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anose="020B06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anose="020B06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anose="020B06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anose="020B06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anose="020B06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9pPr>
          </a:lstStyle>
          <a:p>
            <a:r>
              <a:rPr lang="en-US" altLang="ja-JP" sz="6000" b="1" dirty="0"/>
              <a:t>STOP </a:t>
            </a:r>
            <a:r>
              <a:rPr lang="ja-JP" altLang="en-US" sz="6000" b="1"/>
              <a:t>スカウト減少！</a:t>
            </a:r>
            <a:endParaRPr lang="ja-JP" altLang="en-US" sz="6000"/>
          </a:p>
        </p:txBody>
      </p:sp>
      <p:sp>
        <p:nvSpPr>
          <p:cNvPr id="8" name="タイトル 4">
            <a:extLst>
              <a:ext uri="{FF2B5EF4-FFF2-40B4-BE49-F238E27FC236}">
                <a16:creationId xmlns:a16="http://schemas.microsoft.com/office/drawing/2014/main" id="{45C8357B-AB06-084D-84E3-313A0A0CBD55}"/>
              </a:ext>
            </a:extLst>
          </p:cNvPr>
          <p:cNvSpPr>
            <a:spLocks/>
          </p:cNvSpPr>
          <p:nvPr/>
        </p:nvSpPr>
        <p:spPr bwMode="auto">
          <a:xfrm>
            <a:off x="755650" y="72352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1"/>
                </a:solidFill>
                <a:latin typeface="Franklin Gothic Medium" panose="020B06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1pPr>
            <a:lvl2pPr algn="ctr">
              <a:defRPr kumimoji="1" sz="4400">
                <a:solidFill>
                  <a:schemeClr val="tx1"/>
                </a:solidFill>
                <a:latin typeface="Franklin Gothic Medium" panose="020B06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2pPr>
            <a:lvl3pPr algn="ctr">
              <a:defRPr kumimoji="1" sz="4400">
                <a:solidFill>
                  <a:schemeClr val="tx1"/>
                </a:solidFill>
                <a:latin typeface="Franklin Gothic Medium" panose="020B06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3pPr>
            <a:lvl4pPr algn="ctr">
              <a:defRPr kumimoji="1" sz="4400">
                <a:solidFill>
                  <a:schemeClr val="tx1"/>
                </a:solidFill>
                <a:latin typeface="Franklin Gothic Medium" panose="020B06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4pPr>
            <a:lvl5pPr algn="ctr">
              <a:defRPr kumimoji="1" sz="4400">
                <a:solidFill>
                  <a:schemeClr val="tx1"/>
                </a:solidFill>
                <a:latin typeface="Franklin Gothic Medium" panose="020B06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anose="020B06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anose="020B06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anose="020B06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Franklin Gothic Medium" panose="020B0603020102020204" pitchFamily="34" charset="0"/>
                <a:ea typeface="ヒラギノ角ゴ Pro W6" panose="020B0300000000000000" pitchFamily="34" charset="-128"/>
                <a:cs typeface="ヒラギノ角ゴ Pro W6" panose="020B0300000000000000" pitchFamily="34" charset="-128"/>
              </a:defRPr>
            </a:lvl9pPr>
          </a:lstStyle>
          <a:p>
            <a:r>
              <a:rPr lang="ja-JP" altLang="en-US" sz="48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特別セッション</a:t>
            </a:r>
            <a:endParaRPr lang="en-US" altLang="ja-JP" sz="48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35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6C8113-6884-5741-BF7B-1D6D9384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ブレイン・ストーミング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B2606B-DA38-E84C-9841-F5C45E23B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>
                <a:solidFill>
                  <a:srgbClr val="0432FF"/>
                </a:solidFill>
              </a:rPr>
              <a:t>ブレストの</a:t>
            </a:r>
            <a:r>
              <a:rPr lang="en-US" altLang="ja-JP" dirty="0">
                <a:solidFill>
                  <a:srgbClr val="0432FF"/>
                </a:solidFill>
              </a:rPr>
              <a:t>4</a:t>
            </a:r>
            <a:r>
              <a:rPr lang="ja-JP" altLang="en-US">
                <a:solidFill>
                  <a:srgbClr val="0432FF"/>
                </a:solidFill>
              </a:rPr>
              <a:t>つの基本的なルール</a:t>
            </a:r>
            <a:endParaRPr lang="en-US" altLang="ja-JP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ja-JP" altLang="en-US"/>
          </a:p>
          <a:p>
            <a:r>
              <a:rPr lang="ja-JP" altLang="en-US"/>
              <a:t>批判しない、まずは受け入れる</a:t>
            </a:r>
          </a:p>
          <a:p>
            <a:r>
              <a:rPr lang="ja-JP" altLang="en-US"/>
              <a:t>自由に発言する（ゆるい環境づくり）</a:t>
            </a:r>
          </a:p>
          <a:p>
            <a:r>
              <a:rPr lang="ja-JP" altLang="en-US"/>
              <a:t>質よりも量を重視する</a:t>
            </a:r>
          </a:p>
          <a:p>
            <a:r>
              <a:rPr lang="ja-JP" altLang="en-US"/>
              <a:t>アイディア同士を結合する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C067E9-DB90-0843-ACB6-445FEA85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A7C8D4-F84E-DF4F-95B4-7EDA205E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02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6C8113-6884-5741-BF7B-1D6D9384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ブレイン・ストーミング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B2606B-DA38-E84C-9841-F5C45E23B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>
                <a:solidFill>
                  <a:srgbClr val="0432FF"/>
                </a:solidFill>
              </a:rPr>
              <a:t>ブレストの３つのポイント</a:t>
            </a:r>
            <a:endParaRPr lang="en-US" altLang="ja-JP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ja-JP" altLang="en-US"/>
          </a:p>
          <a:p>
            <a:r>
              <a:rPr lang="ja-JP" altLang="en-US"/>
              <a:t>適正なメンバーを選ぶ</a:t>
            </a:r>
          </a:p>
          <a:p>
            <a:r>
              <a:rPr lang="ja-JP" altLang="en-US"/>
              <a:t>目的を明確にする</a:t>
            </a:r>
          </a:p>
          <a:p>
            <a:r>
              <a:rPr lang="ja-JP" altLang="en-US"/>
              <a:t>制限時間を設ける</a:t>
            </a:r>
          </a:p>
          <a:p>
            <a:r>
              <a:rPr lang="ja-JP" altLang="en-US"/>
              <a:t>「アイディアを量産する時間」</a:t>
            </a:r>
          </a:p>
          <a:p>
            <a:r>
              <a:rPr lang="ja-JP" altLang="en-US"/>
              <a:t>「量産された似たアイディアをまとめる時間」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C067E9-DB90-0843-ACB6-445FEA85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A7C8D4-F84E-DF4F-95B4-7EDA205E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97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6C8113-6884-5741-BF7B-1D6D9384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ブレイン・ストーミング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B2606B-DA38-E84C-9841-F5C45E23B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>
                <a:solidFill>
                  <a:srgbClr val="0432FF"/>
                </a:solidFill>
              </a:rPr>
              <a:t>ブレストの３つのポイント（その２）</a:t>
            </a:r>
            <a:endParaRPr lang="en-US" altLang="ja-JP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ja-JP" altLang="en-US"/>
          </a:p>
          <a:p>
            <a:r>
              <a:rPr lang="ja-JP" altLang="en-US"/>
              <a:t>気が散らない環境で行うこと</a:t>
            </a:r>
          </a:p>
          <a:p>
            <a:r>
              <a:rPr lang="ja-JP" altLang="en-US"/>
              <a:t>考えつくこと全てを何も考えずに記録する</a:t>
            </a:r>
          </a:p>
          <a:p>
            <a:r>
              <a:rPr lang="ja-JP" altLang="en-US"/>
              <a:t>時間を十分にかけること</a:t>
            </a:r>
          </a:p>
          <a:p>
            <a:r>
              <a:rPr lang="ja-JP" altLang="en-US"/>
              <a:t>この上なくバカげた考えが、結果的にユニークなテーマに結びつくこともあり得る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C067E9-DB90-0843-ACB6-445FEA85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A7C8D4-F84E-DF4F-95B4-7EDA205E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268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6C8113-6884-5741-BF7B-1D6D9384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ブレイン・ストーミング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B2606B-DA38-E84C-9841-F5C45E23B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>
                <a:solidFill>
                  <a:srgbClr val="0432FF"/>
                </a:solidFill>
              </a:rPr>
              <a:t>ブレストのルール</a:t>
            </a:r>
            <a:endParaRPr lang="en-US" altLang="ja-JP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ja-JP" altLang="en-US" sz="2400"/>
          </a:p>
          <a:p>
            <a:r>
              <a:rPr lang="ja-JP" altLang="en-US" sz="2400">
                <a:solidFill>
                  <a:srgbClr val="008F00"/>
                </a:solidFill>
              </a:rPr>
              <a:t>判断・結論を出さない</a:t>
            </a:r>
            <a:r>
              <a:rPr lang="ja-JP" altLang="en-US" sz="2400"/>
              <a:t>：（前半は）自由なアイディア抽出は抑制しない。 （後半は）方向性を見出すようにする。但し結論は強引に導かない。</a:t>
            </a:r>
          </a:p>
          <a:p>
            <a:r>
              <a:rPr lang="ja-JP" altLang="en-US" sz="2400">
                <a:solidFill>
                  <a:srgbClr val="008F00"/>
                </a:solidFill>
              </a:rPr>
              <a:t>粗野な考えを歓迎する</a:t>
            </a:r>
            <a:r>
              <a:rPr lang="ja-JP" altLang="en-US" sz="2400"/>
              <a:t>：誰もが思いつきそうなアイディアよりも、奇抜な考え方やユニークで斬新なアイディアを重視する。</a:t>
            </a:r>
          </a:p>
          <a:p>
            <a:r>
              <a:rPr lang="ja-JP" altLang="en-US" sz="2400">
                <a:solidFill>
                  <a:srgbClr val="008F00"/>
                </a:solidFill>
              </a:rPr>
              <a:t>量を重視する</a:t>
            </a:r>
            <a:r>
              <a:rPr lang="ja-JP" altLang="en-US" sz="2400"/>
              <a:t>：質より量。</a:t>
            </a:r>
          </a:p>
          <a:p>
            <a:r>
              <a:rPr lang="ja-JP" altLang="en-US" sz="2400">
                <a:solidFill>
                  <a:srgbClr val="008F00"/>
                </a:solidFill>
              </a:rPr>
              <a:t>アイディアを結合し発展させる</a:t>
            </a:r>
            <a:r>
              <a:rPr lang="ja-JP" altLang="en-US" sz="2400"/>
              <a:t>：全面否定するのはよく無いが、部分的な否定は良い。部分的に批判しながら改良案を出しつつ展開する。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C067E9-DB90-0843-ACB6-445FEA85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A7C8D4-F84E-DF4F-95B4-7EDA205E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37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6C8113-6884-5741-BF7B-1D6D9384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ブレイン・ストーミング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B2606B-DA38-E84C-9841-F5C45E23B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760"/>
            <a:ext cx="8229600" cy="4978559"/>
          </a:xfrm>
        </p:spPr>
        <p:txBody>
          <a:bodyPr/>
          <a:lstStyle/>
          <a:p>
            <a:pPr marL="0" indent="0">
              <a:buNone/>
            </a:pPr>
            <a:r>
              <a:rPr lang="ja-JP" altLang="en-US">
                <a:solidFill>
                  <a:srgbClr val="0432FF"/>
                </a:solidFill>
              </a:rPr>
              <a:t>ブレストのルール（その２）</a:t>
            </a:r>
            <a:endParaRPr lang="en-US" altLang="ja-JP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ja-JP" altLang="en-US" sz="2400"/>
          </a:p>
          <a:p>
            <a:r>
              <a:rPr lang="ja-JP" altLang="en-US" sz="2400"/>
              <a:t>テーマや焦点を明確にする</a:t>
            </a:r>
          </a:p>
          <a:p>
            <a:r>
              <a:rPr lang="ja-JP" altLang="en-US" sz="2400"/>
              <a:t>批判したり論争を仕掛けたりしない</a:t>
            </a:r>
            <a:r>
              <a:rPr lang="en-US" altLang="ja-JP" sz="2400" dirty="0">
                <a:solidFill>
                  <a:srgbClr val="FF0000"/>
                </a:solidFill>
              </a:rPr>
              <a:t>⇨</a:t>
            </a:r>
            <a:r>
              <a:rPr lang="ja-JP" altLang="en-US" sz="2400"/>
              <a:t>楽しむ</a:t>
            </a:r>
            <a:endParaRPr lang="en-US" altLang="ja-JP" sz="2400" dirty="0"/>
          </a:p>
          <a:p>
            <a:r>
              <a:rPr lang="ja-JP" altLang="en-US" sz="2400"/>
              <a:t>量を重視する</a:t>
            </a:r>
          </a:p>
          <a:p>
            <a:r>
              <a:rPr lang="ja-JP" altLang="en-US" sz="2400"/>
              <a:t>タイミングをみてジャンプさせる</a:t>
            </a:r>
            <a:r>
              <a:rPr lang="en-US" altLang="ja-JP" sz="2400" dirty="0">
                <a:solidFill>
                  <a:srgbClr val="FF0000"/>
                </a:solidFill>
              </a:rPr>
              <a:t>⇨</a:t>
            </a:r>
            <a:r>
              <a:rPr lang="ja-JP" altLang="en-US" sz="2400"/>
              <a:t>ファシリテーションする</a:t>
            </a:r>
          </a:p>
          <a:p>
            <a:r>
              <a:rPr lang="ja-JP" altLang="en-US" sz="2400"/>
              <a:t>出したアイディアは一覧して見えるようにしておく</a:t>
            </a:r>
            <a:r>
              <a:rPr lang="en-US" altLang="ja-JP" sz="2400" dirty="0">
                <a:solidFill>
                  <a:srgbClr val="FF0000"/>
                </a:solidFill>
              </a:rPr>
              <a:t>⇨</a:t>
            </a:r>
            <a:r>
              <a:rPr lang="ja-JP" altLang="en-US" sz="2400"/>
              <a:t>壁や大きな紙にアイディアを貼り出す</a:t>
            </a:r>
          </a:p>
          <a:p>
            <a:r>
              <a:rPr lang="ja-JP" altLang="en-US" sz="2400"/>
              <a:t>脳のウォーム・アップやストレッチを行う</a:t>
            </a:r>
            <a:r>
              <a:rPr lang="en-US" altLang="ja-JP" sz="2400" dirty="0">
                <a:solidFill>
                  <a:srgbClr val="FF0000"/>
                </a:solidFill>
              </a:rPr>
              <a:t>⇨</a:t>
            </a:r>
            <a:r>
              <a:rPr lang="ja-JP" altLang="en-US" sz="2400"/>
              <a:t>ひらめきを誘発するためのリフレッシュである</a:t>
            </a:r>
          </a:p>
          <a:p>
            <a:r>
              <a:rPr lang="ja-JP" altLang="en-US" sz="2400"/>
              <a:t>身体を使う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C067E9-DB90-0843-ACB6-445FEA85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A7C8D4-F84E-DF4F-95B4-7EDA205E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099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55F126E-30FB-9543-AAD9-7C4471FD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FEE33B2-65D9-7A49-BD3C-D10DEED4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15</a:t>
            </a:fld>
            <a:endParaRPr lang="en-US" altLang="ja-JP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FA2DCFC2-79AA-CD43-9299-22DAB242C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19935"/>
              </p:ext>
            </p:extLst>
          </p:nvPr>
        </p:nvGraphicFramePr>
        <p:xfrm>
          <a:off x="611560" y="1628800"/>
          <a:ext cx="7626756" cy="4152435"/>
        </p:xfrm>
        <a:graphic>
          <a:graphicData uri="http://schemas.openxmlformats.org/drawingml/2006/table">
            <a:tbl>
              <a:tblPr/>
              <a:tblGrid>
                <a:gridCol w="891272">
                  <a:extLst>
                    <a:ext uri="{9D8B030D-6E8A-4147-A177-3AD203B41FA5}">
                      <a16:colId xmlns:a16="http://schemas.microsoft.com/office/drawing/2014/main" val="2848009825"/>
                    </a:ext>
                  </a:extLst>
                </a:gridCol>
                <a:gridCol w="2122972">
                  <a:extLst>
                    <a:ext uri="{9D8B030D-6E8A-4147-A177-3AD203B41FA5}">
                      <a16:colId xmlns:a16="http://schemas.microsoft.com/office/drawing/2014/main" val="2319862627"/>
                    </a:ext>
                  </a:extLst>
                </a:gridCol>
                <a:gridCol w="4612512">
                  <a:extLst>
                    <a:ext uri="{9D8B030D-6E8A-4147-A177-3AD203B41FA5}">
                      <a16:colId xmlns:a16="http://schemas.microsoft.com/office/drawing/2014/main" val="93592559"/>
                    </a:ext>
                  </a:extLst>
                </a:gridCol>
              </a:tblGrid>
              <a:tr h="864156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１</a:t>
                      </a:r>
                    </a:p>
                  </a:txBody>
                  <a:tcPr marL="10898" marR="10898" marT="10898" marB="10898" anchor="ctr">
                    <a:lnL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1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プログラム</a:t>
                      </a:r>
                      <a:endParaRPr lang="en-US" altLang="ja-JP" sz="2400" b="1" dirty="0">
                        <a:effectLst/>
                        <a:latin typeface="Hiragino Kaku Gothic ProN W3" panose="020B0300000000000000" pitchFamily="34" charset="-128"/>
                        <a:ea typeface="Hiragino Kaku Gothic ProN W3" panose="020B0300000000000000" pitchFamily="34" charset="-128"/>
                      </a:endParaRPr>
                    </a:p>
                    <a:p>
                      <a:pPr algn="ctr"/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への</a:t>
                      </a:r>
                      <a:r>
                        <a:rPr lang="ja-JP" altLang="en-US" sz="24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不満</a:t>
                      </a:r>
                    </a:p>
                  </a:txBody>
                  <a:tcPr marL="10898" marR="10898" marT="10898" marB="10898" anchor="ctr">
                    <a:lnL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子供会との</a:t>
                      </a:r>
                      <a:r>
                        <a:rPr lang="ja-JP" altLang="en-US" sz="1500">
                          <a:solidFill>
                            <a:srgbClr val="C00000"/>
                          </a:solidFill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差異がない</a:t>
                      </a:r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。</a:t>
                      </a:r>
                    </a:p>
                    <a:p>
                      <a:pPr algn="just"/>
                      <a:r>
                        <a:rPr lang="ja-JP" altLang="en-US" sz="1500">
                          <a:solidFill>
                            <a:srgbClr val="C00000"/>
                          </a:solidFill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プログラムのレベルが低い、新鮮味がない</a:t>
                      </a:r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。</a:t>
                      </a:r>
                    </a:p>
                    <a:p>
                      <a:pPr algn="just"/>
                      <a:r>
                        <a:rPr lang="ja-JP" altLang="en-US" sz="1500">
                          <a:solidFill>
                            <a:srgbClr val="C00000"/>
                          </a:solidFill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ワクワク・ドキドキ感がない</a:t>
                      </a:r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。</a:t>
                      </a:r>
                    </a:p>
                    <a:p>
                      <a:pPr algn="just"/>
                      <a:r>
                        <a:rPr lang="ja-JP" altLang="en-US" sz="1500">
                          <a:solidFill>
                            <a:srgbClr val="C00000"/>
                          </a:solidFill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少年の心に訴えるものがない</a:t>
                      </a:r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。</a:t>
                      </a:r>
                      <a:endParaRPr lang="en-US" altLang="ja-JP" sz="1500" dirty="0">
                        <a:effectLst/>
                        <a:latin typeface="Hiragino Kaku Gothic ProN W3" panose="020B0300000000000000" pitchFamily="34" charset="-128"/>
                        <a:ea typeface="Hiragino Kaku Gothic ProN W3" panose="020B0300000000000000" pitchFamily="34" charset="-128"/>
                      </a:endParaRPr>
                    </a:p>
                    <a:p>
                      <a:pPr algn="just"/>
                      <a:endParaRPr lang="ja-JP" altLang="en-US" sz="1500">
                        <a:effectLst/>
                        <a:latin typeface="Hiragino Kaku Gothic ProN W3" panose="020B0300000000000000" pitchFamily="34" charset="-128"/>
                        <a:ea typeface="Hiragino Kaku Gothic ProN W3" panose="020B0300000000000000" pitchFamily="34" charset="-128"/>
                      </a:endParaRPr>
                    </a:p>
                  </a:txBody>
                  <a:tcPr marL="22576" marR="10898" marT="66169" marB="22576">
                    <a:lnL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628043"/>
                  </a:ext>
                </a:extLst>
              </a:tr>
              <a:tr h="1373119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２</a:t>
                      </a:r>
                    </a:p>
                  </a:txBody>
                  <a:tcPr marL="10898" marR="10898" marT="10898" marB="10898" anchor="ctr">
                    <a:lnL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1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指導者</a:t>
                      </a:r>
                      <a:endParaRPr lang="en-US" altLang="ja-JP" sz="2400" b="1" dirty="0">
                        <a:effectLst/>
                        <a:latin typeface="Hiragino Kaku Gothic ProN W3" panose="020B0300000000000000" pitchFamily="34" charset="-128"/>
                        <a:ea typeface="Hiragino Kaku Gothic ProN W3" panose="020B0300000000000000" pitchFamily="34" charset="-128"/>
                      </a:endParaRPr>
                    </a:p>
                    <a:p>
                      <a:pPr algn="ctr"/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への</a:t>
                      </a:r>
                      <a:r>
                        <a:rPr lang="ja-JP" altLang="en-US" sz="24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不満</a:t>
                      </a:r>
                    </a:p>
                  </a:txBody>
                  <a:tcPr marL="10898" marR="10898" marT="10898" marB="10898" anchor="ctr">
                    <a:lnL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スカウティングに</a:t>
                      </a:r>
                      <a:r>
                        <a:rPr lang="ja-JP" altLang="en-US" sz="1500">
                          <a:solidFill>
                            <a:srgbClr val="C00000"/>
                          </a:solidFill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期待した特長が見えてこない</a:t>
                      </a:r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。</a:t>
                      </a:r>
                    </a:p>
                    <a:p>
                      <a:pPr algn="just"/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指導者としての</a:t>
                      </a:r>
                      <a:r>
                        <a:rPr lang="ja-JP" altLang="en-US" sz="1500">
                          <a:solidFill>
                            <a:srgbClr val="C00000"/>
                          </a:solidFill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適性（主に信頼感）に疑問</a:t>
                      </a:r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。</a:t>
                      </a:r>
                    </a:p>
                    <a:p>
                      <a:pPr algn="just"/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指導者全体の</a:t>
                      </a:r>
                      <a:r>
                        <a:rPr lang="ja-JP" altLang="en-US" sz="1500">
                          <a:solidFill>
                            <a:srgbClr val="C00000"/>
                          </a:solidFill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技能レベルが低い</a:t>
                      </a:r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。</a:t>
                      </a:r>
                    </a:p>
                    <a:p>
                      <a:pPr algn="just"/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時間の使い方に</a:t>
                      </a:r>
                      <a:r>
                        <a:rPr lang="ja-JP" altLang="en-US" sz="1500">
                          <a:solidFill>
                            <a:srgbClr val="C00000"/>
                          </a:solidFill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メリハリがない</a:t>
                      </a:r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。</a:t>
                      </a:r>
                    </a:p>
                    <a:p>
                      <a:pPr algn="just"/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子供たちとの関係にも</a:t>
                      </a:r>
                      <a:r>
                        <a:rPr lang="ja-JP" altLang="en-US" sz="1500">
                          <a:solidFill>
                            <a:srgbClr val="C00000"/>
                          </a:solidFill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けじめがない</a:t>
                      </a:r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。</a:t>
                      </a:r>
                      <a:endParaRPr lang="en-US" altLang="ja-JP" sz="1500" dirty="0">
                        <a:effectLst/>
                        <a:latin typeface="Hiragino Kaku Gothic ProN W3" panose="020B0300000000000000" pitchFamily="34" charset="-128"/>
                        <a:ea typeface="Hiragino Kaku Gothic ProN W3" panose="020B0300000000000000" pitchFamily="34" charset="-128"/>
                      </a:endParaRPr>
                    </a:p>
                    <a:p>
                      <a:pPr algn="just"/>
                      <a:endParaRPr lang="ja-JP" altLang="en-US" sz="1500">
                        <a:effectLst/>
                        <a:latin typeface="Hiragino Kaku Gothic ProN W3" panose="020B0300000000000000" pitchFamily="34" charset="-128"/>
                        <a:ea typeface="Hiragino Kaku Gothic ProN W3" panose="020B0300000000000000" pitchFamily="34" charset="-128"/>
                      </a:endParaRPr>
                    </a:p>
                  </a:txBody>
                  <a:tcPr marL="22576" marR="10898" marT="66169" marB="22576">
                    <a:lnL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628377"/>
                  </a:ext>
                </a:extLst>
              </a:tr>
              <a:tr h="112433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３</a:t>
                      </a:r>
                    </a:p>
                  </a:txBody>
                  <a:tcPr marL="10898" marR="10898" marT="10898" marB="10898" anchor="ctr">
                    <a:lnL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1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組織</a:t>
                      </a:r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への</a:t>
                      </a:r>
                      <a:endParaRPr lang="en-US" altLang="ja-JP" sz="1500" dirty="0">
                        <a:effectLst/>
                        <a:latin typeface="Hiragino Kaku Gothic ProN W3" panose="020B0300000000000000" pitchFamily="34" charset="-128"/>
                        <a:ea typeface="Hiragino Kaku Gothic ProN W3" panose="020B0300000000000000" pitchFamily="34" charset="-128"/>
                      </a:endParaRPr>
                    </a:p>
                    <a:p>
                      <a:pPr algn="ctr"/>
                      <a:r>
                        <a:rPr lang="ja-JP" altLang="en-US" sz="2400" b="1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失望感</a:t>
                      </a:r>
                    </a:p>
                  </a:txBody>
                  <a:tcPr marL="10898" marR="10898" marT="10898" marB="10898" anchor="ctr">
                    <a:lnL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理念と現実とのギャップが大きい。</a:t>
                      </a:r>
                      <a:r>
                        <a:rPr lang="ja-JP" altLang="en-US" sz="1500">
                          <a:solidFill>
                            <a:srgbClr val="C00000"/>
                          </a:solidFill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埋める意識が見えない</a:t>
                      </a:r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。</a:t>
                      </a:r>
                    </a:p>
                    <a:p>
                      <a:r>
                        <a:rPr lang="ja-JP" altLang="en-US" sz="1500">
                          <a:solidFill>
                            <a:srgbClr val="C00000"/>
                          </a:solidFill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活動方針が明確でない。目標･目的が見えてこない</a:t>
                      </a:r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。</a:t>
                      </a:r>
                    </a:p>
                    <a:p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奉仕の強要が多い。</a:t>
                      </a:r>
                      <a:b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</a:br>
                      <a:r>
                        <a:rPr lang="ja-JP" altLang="en-US" sz="1500">
                          <a:solidFill>
                            <a:srgbClr val="C00000"/>
                          </a:solidFill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費用対効果が見えてこない</a:t>
                      </a:r>
                      <a:r>
                        <a:rPr lang="ja-JP" altLang="en-US" sz="1500">
                          <a:effectLst/>
                          <a:latin typeface="Hiragino Kaku Gothic ProN W3" panose="020B0300000000000000" pitchFamily="34" charset="-128"/>
                          <a:ea typeface="Hiragino Kaku Gothic ProN W3" panose="020B0300000000000000" pitchFamily="34" charset="-128"/>
                        </a:rPr>
                        <a:t>。</a:t>
                      </a:r>
                      <a:endParaRPr lang="en-US" altLang="ja-JP" sz="1500" dirty="0">
                        <a:effectLst/>
                        <a:latin typeface="Hiragino Kaku Gothic ProN W3" panose="020B0300000000000000" pitchFamily="34" charset="-128"/>
                        <a:ea typeface="Hiragino Kaku Gothic ProN W3" panose="020B0300000000000000" pitchFamily="34" charset="-128"/>
                      </a:endParaRPr>
                    </a:p>
                    <a:p>
                      <a:endParaRPr lang="ja-JP" altLang="en-US" sz="1500">
                        <a:effectLst/>
                        <a:latin typeface="Hiragino Kaku Gothic ProN W3" panose="020B0300000000000000" pitchFamily="34" charset="-128"/>
                        <a:ea typeface="Hiragino Kaku Gothic ProN W3" panose="020B0300000000000000" pitchFamily="34" charset="-128"/>
                      </a:endParaRPr>
                    </a:p>
                  </a:txBody>
                  <a:tcPr marL="22576" marR="10898" marT="66169" marB="22576">
                    <a:lnL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105109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C8FD0E-0A58-C247-ADA7-BCC2D294C4C5}"/>
              </a:ext>
            </a:extLst>
          </p:cNvPr>
          <p:cNvSpPr txBox="1"/>
          <p:nvPr/>
        </p:nvSpPr>
        <p:spPr>
          <a:xfrm>
            <a:off x="539552" y="66585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この運動から去ったスカウトの保護者からのコメント</a:t>
            </a:r>
          </a:p>
        </p:txBody>
      </p:sp>
    </p:spTree>
    <p:extLst>
      <p:ext uri="{BB962C8B-B14F-4D97-AF65-F5344CB8AC3E}">
        <p14:creationId xmlns:p14="http://schemas.microsoft.com/office/powerpoint/2010/main" val="22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A55839-6386-8344-81A2-49B27371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562074"/>
          </a:xfrm>
        </p:spPr>
        <p:txBody>
          <a:bodyPr/>
          <a:lstStyle/>
          <a:p>
            <a:r>
              <a:rPr kumimoji="1" lang="ja-JP" altLang="en-US" sz="2400"/>
              <a:t>ブレストのテーマ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0CF455-A184-364A-B7FA-5A5D1BC42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88" y="3429000"/>
            <a:ext cx="7992888" cy="2448297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C00000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現象・・・どんな不満・失望感？</a:t>
            </a:r>
            <a:endParaRPr lang="en-US" altLang="zh-TW" b="1" dirty="0">
              <a:solidFill>
                <a:srgbClr val="C00000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C00000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問題点・・何が問題なの？</a:t>
            </a:r>
            <a:r>
              <a:rPr lang="ja-JP" altLang="en-US" b="1">
                <a:solidFill>
                  <a:srgbClr val="C00000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　</a:t>
            </a:r>
            <a:r>
              <a:rPr lang="zh-TW" altLang="en-US" b="1" dirty="0">
                <a:solidFill>
                  <a:srgbClr val="C00000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原因なの？</a:t>
            </a:r>
            <a:endParaRPr lang="en-US" altLang="zh-TW" b="1" dirty="0">
              <a:solidFill>
                <a:srgbClr val="C00000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C00000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対策・・・</a:t>
            </a:r>
            <a:r>
              <a:rPr lang="ja-JP" altLang="en-US" b="1">
                <a:solidFill>
                  <a:srgbClr val="C00000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その解決（解消）策は？</a:t>
            </a:r>
            <a:endParaRPr lang="en-US" altLang="ja-JP" b="1" dirty="0">
              <a:solidFill>
                <a:srgbClr val="C00000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C00000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実行案・・だれが、いつ、どのように</a:t>
            </a:r>
            <a:endParaRPr lang="zh-TW" altLang="en-US" dirty="0">
              <a:solidFill>
                <a:srgbClr val="C00000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endParaRPr lang="ja-JP" altLang="en-US" sz="6000" b="1"/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5D625D-A337-0547-8579-CA316415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5D79F2-0F3B-6A41-85DC-3B0545B2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16</a:t>
            </a:fld>
            <a:endParaRPr lang="en-US" altLang="ja-JP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530E965-F611-EC47-AD24-DBEE3D774579}"/>
              </a:ext>
            </a:extLst>
          </p:cNvPr>
          <p:cNvSpPr txBox="1"/>
          <p:nvPr/>
        </p:nvSpPr>
        <p:spPr>
          <a:xfrm>
            <a:off x="577187" y="853337"/>
            <a:ext cx="2327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/>
              <a:t>保護者間に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C6B2BB0-03BA-C647-81EB-4BB26031D52E}"/>
              </a:ext>
            </a:extLst>
          </p:cNvPr>
          <p:cNvSpPr txBox="1"/>
          <p:nvPr/>
        </p:nvSpPr>
        <p:spPr>
          <a:xfrm>
            <a:off x="2601913" y="847016"/>
            <a:ext cx="5578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「指導者への不満」</a:t>
            </a:r>
            <a:endParaRPr lang="en-US" altLang="ja-JP" sz="4000" b="1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8B0BFD-C7E9-C745-B090-5ECF9FF85001}"/>
              </a:ext>
            </a:extLst>
          </p:cNvPr>
          <p:cNvSpPr txBox="1"/>
          <p:nvPr/>
        </p:nvSpPr>
        <p:spPr>
          <a:xfrm>
            <a:off x="2601913" y="1433629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「組織への失望感」</a:t>
            </a:r>
            <a:endParaRPr lang="en-US" altLang="ja-JP" sz="4000" b="1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2061512-79E5-E148-95F0-81E242C814BA}"/>
              </a:ext>
            </a:extLst>
          </p:cNvPr>
          <p:cNvSpPr txBox="1"/>
          <p:nvPr/>
        </p:nvSpPr>
        <p:spPr>
          <a:xfrm>
            <a:off x="683568" y="221023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・・・があると聞こえてきたが、</a:t>
            </a:r>
            <a:r>
              <a:rPr lang="ja-JP" altLang="en-US" sz="2800"/>
              <a:t>良い団運営をしていくためには、具体的にどうすればいいのか？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88402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87C35B-6B51-214D-830F-B6E5DBEC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まとめ</a:t>
            </a:r>
            <a:endParaRPr kumimoji="1" lang="ja-JP" altLang="en-US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FA08FB-3C17-964F-81FC-7FF0F2887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30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「プログラムに不満」「指導者に不満」「組織への失望感」が明示されているのに、旧態依然の団運営で、抜本的な解決がなされていない。</a:t>
            </a:r>
          </a:p>
          <a:p>
            <a:pPr marL="0" indent="0">
              <a:buNone/>
            </a:pPr>
            <a:r>
              <a:rPr lang="ja-JP" altLang="en-US" sz="30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「母親世代タスクチーム」も活かされていない。</a:t>
            </a:r>
          </a:p>
          <a:p>
            <a:pPr marL="0" indent="0">
              <a:buNone/>
            </a:pPr>
            <a:endParaRPr lang="en-US" altLang="ja-JP" sz="30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r>
              <a:rPr lang="ja-JP" altLang="en-US" sz="30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これらの、報告（書）を活用して、スカウト年代の子どもを持つ保護者（特に母親）がこの運動に求めていること、不満に思っていることを団として全指導者で確認してもらいたい。</a:t>
            </a:r>
          </a:p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358F1E-E17B-F742-83DB-CF4BB3E2F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5511B6E-61CF-A142-8ECC-851B339E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0474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87C35B-6B51-214D-830F-B6E5DBEC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まとめ</a:t>
            </a:r>
            <a:endParaRPr kumimoji="1" lang="ja-JP" altLang="en-US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FA08FB-3C17-964F-81FC-7FF0F2887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/>
              <a:t>「</a:t>
            </a:r>
            <a:r>
              <a:rPr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人を集める技術（古谷真一郎 著）」という本がある。</a:t>
            </a:r>
            <a:endParaRPr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r>
              <a:rPr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これは非営利組織の問題点をあげその対策を記したものだ。</a:t>
            </a:r>
            <a:endParaRPr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r>
              <a:rPr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これがすべてボーイスカウトに合っているかどうかは、皆さんが、それを熟読して判断してもらいたい。少なくとも、</a:t>
            </a:r>
            <a:r>
              <a:rPr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10</a:t>
            </a:r>
            <a:r>
              <a:rPr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個以上の改善のヒントが掲載されていた。</a:t>
            </a:r>
            <a:endParaRPr kumimoji="1" lang="ja-JP" altLang="en-US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358F1E-E17B-F742-83DB-CF4BB3E2F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5511B6E-61CF-A142-8ECC-851B339E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7034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87C35B-6B51-214D-830F-B6E5DBEC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まとめ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FA08FB-3C17-964F-81FC-7FF0F2887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これらを分析することで、団の運営、隊の運営、隊の活動をどのように</a:t>
            </a:r>
            <a:r>
              <a:rPr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Change</a:t>
            </a:r>
            <a:r>
              <a:rPr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していけばいいのかを探っていってもらいたい。</a:t>
            </a:r>
            <a:endParaRPr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endParaRPr lang="ja-JP" altLang="en-US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 algn="ctr">
              <a:buNone/>
            </a:pPr>
            <a:r>
              <a:rPr lang="en-US" altLang="ja-JP" sz="3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Change</a:t>
            </a:r>
            <a:r>
              <a:rPr lang="ja-JP" altLang="en-US" sz="3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への動きを作り出すのは、</a:t>
            </a:r>
            <a:endParaRPr lang="en-US" altLang="ja-JP" sz="3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 algn="ctr">
              <a:buNone/>
            </a:pPr>
            <a:r>
              <a:rPr lang="ja-JP" altLang="en-US" sz="6000" b="1">
                <a:solidFill>
                  <a:srgbClr val="C00000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あなた＝団委員長</a:t>
            </a:r>
            <a:endParaRPr lang="en-US" altLang="ja-JP" sz="6000" b="1" dirty="0">
              <a:solidFill>
                <a:srgbClr val="C00000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 algn="ctr">
              <a:buNone/>
            </a:pPr>
            <a:r>
              <a:rPr lang="ja-JP" altLang="en-US" sz="3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ですよ。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358F1E-E17B-F742-83DB-CF4BB3E2F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5511B6E-61CF-A142-8ECC-851B339E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640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4373AC-55F9-E24D-8CA1-028B8A2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思い出してください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64A305-5BE4-834A-B699-FF873395D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コンビニの飲み物の棚</a:t>
            </a:r>
            <a:endParaRPr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コーヒー飲料が並んでいる様子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9C5563-4877-3747-BE10-A679522C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CC71BF-F911-D94C-83C7-B0539AD8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2</a:t>
            </a:fld>
            <a:endParaRPr lang="en-US" altLang="ja-JP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4D72102-89D1-7641-95E7-B229805DE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05" y="3140968"/>
            <a:ext cx="4229130" cy="28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0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4373AC-55F9-E24D-8CA1-028B8A2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コーヒーがほしいなぁ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64A305-5BE4-834A-B699-FF873395D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皆さんは、どんなコーヒーに「手」を</a:t>
            </a:r>
            <a:endParaRPr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r>
              <a:rPr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　伸ばしますか？</a:t>
            </a:r>
            <a:endParaRPr kumimoji="1" lang="ja-JP" altLang="en-US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9C5563-4877-3747-BE10-A679522C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CC71BF-F911-D94C-83C7-B0539AD8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3</a:t>
            </a:fld>
            <a:endParaRPr lang="en-US" altLang="ja-JP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4D72102-89D1-7641-95E7-B229805DE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05" y="3140968"/>
            <a:ext cx="4229130" cy="28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1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4373AC-55F9-E24D-8CA1-028B8A2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コーヒーがほしいなぁ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64A305-5BE4-834A-B699-FF873395D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皆さんは、どんなコーヒーに「手」を</a:t>
            </a:r>
            <a:endParaRPr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r>
              <a:rPr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　伸ばしますか？</a:t>
            </a:r>
            <a:endParaRPr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endParaRPr kumimoji="1"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r>
              <a:rPr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･パッケージのデザイン</a:t>
            </a:r>
            <a:endParaRPr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・量</a:t>
            </a:r>
            <a:endParaRPr kumimoji="1"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r>
              <a:rPr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・値段</a:t>
            </a:r>
            <a:endParaRPr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・ブラックかカフェラテか・・・・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9C5563-4877-3747-BE10-A679522C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CC71BF-F911-D94C-83C7-B0539AD8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096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4373AC-55F9-E24D-8CA1-028B8A2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外部から見たボーイスカウト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64A305-5BE4-834A-B699-FF873395D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75" y="1628775"/>
            <a:ext cx="7295034" cy="4525963"/>
          </a:xfrm>
        </p:spPr>
        <p:txBody>
          <a:bodyPr/>
          <a:lstStyle/>
          <a:p>
            <a:pPr marL="0" indent="0">
              <a:buNone/>
            </a:pPr>
            <a:r>
              <a:rPr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一般の方が見ているボーイスカウトは</a:t>
            </a:r>
            <a:endParaRPr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どのように（特徴）に見えているのか</a:t>
            </a:r>
            <a:endParaRPr kumimoji="1"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endParaRPr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r>
              <a:rPr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ちょっと</a:t>
            </a:r>
            <a:endParaRPr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グループで話し合ってください。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9C5563-4877-3747-BE10-A679522C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CC71BF-F911-D94C-83C7-B0539AD8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782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4373AC-55F9-E24D-8CA1-028B8A23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7" y="1124744"/>
            <a:ext cx="8229600" cy="3442394"/>
          </a:xfrm>
        </p:spPr>
        <p:txBody>
          <a:bodyPr/>
          <a:lstStyle/>
          <a:p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あなたは</a:t>
            </a:r>
            <a:br>
              <a:rPr kumimoji="1"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</a:b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ボーイスカウトを</a:t>
            </a:r>
            <a:br>
              <a:rPr kumimoji="1"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</a:b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どのような運動だと</a:t>
            </a:r>
            <a:br>
              <a:rPr kumimoji="1"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</a:b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一般の方に説明していますか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9C5563-4877-3747-BE10-A679522C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CC71BF-F911-D94C-83C7-B0539AD8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529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4373AC-55F9-E24D-8CA1-028B8A2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では、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64A305-5BE4-834A-B699-FF873395D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75" y="1628775"/>
            <a:ext cx="7295034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30</a:t>
            </a: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字以内で</a:t>
            </a:r>
            <a:endParaRPr kumimoji="1"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r>
              <a:rPr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保護者にもスカウトにも理解できるように、わかりやすく説明できるよう</a:t>
            </a:r>
            <a:endParaRPr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要約してください。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9C5563-4877-3747-BE10-A679522C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CC71BF-F911-D94C-83C7-B0539AD8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622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4373AC-55F9-E24D-8CA1-028B8A2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では、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64A305-5BE4-834A-B699-FF873395D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75" y="1628775"/>
            <a:ext cx="7295034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「社会に貢献できる、人間力を備えた人材育成」（</a:t>
            </a:r>
            <a:r>
              <a:rPr kumimoji="1"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19</a:t>
            </a: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字）</a:t>
            </a:r>
            <a:endParaRPr kumimoji="1"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endParaRPr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0" indent="0">
              <a:buNone/>
            </a:pP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「受け身じゃダメ、自分から進んで行動できる子を育む」（</a:t>
            </a:r>
            <a:r>
              <a:rPr kumimoji="1"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24</a:t>
            </a: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字）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9C5563-4877-3747-BE10-A679522C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CC71BF-F911-D94C-83C7-B0539AD8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9297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6C8113-6884-5741-BF7B-1D6D9384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ブレイン・ストーミング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B2606B-DA38-E84C-9841-F5C45E23B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ブレインストーミングは、テーマを発展させるために必要な考えやイメージを引き出すのに有効な手法です。</a:t>
            </a:r>
          </a:p>
          <a:p>
            <a:r>
              <a:rPr lang="ja-JP" altLang="en-US"/>
              <a:t>ブレインストーミング（</a:t>
            </a:r>
            <a:r>
              <a:rPr lang="en-US" altLang="ja-JP" dirty="0"/>
              <a:t>Brain Storming</a:t>
            </a:r>
            <a:r>
              <a:rPr lang="ja-JP" altLang="en-US"/>
              <a:t>）とは、集団でアイディアを出し合うことで、一人では考えつかない発想を組み合わせて、斬新なアイディアが生まれることを期待した問題解決の手法の</a:t>
            </a:r>
            <a:r>
              <a:rPr lang="en-US" altLang="ja-JP" dirty="0"/>
              <a:t>1</a:t>
            </a:r>
            <a:r>
              <a:rPr lang="ja-JP" altLang="en-US"/>
              <a:t>つです。</a:t>
            </a:r>
          </a:p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C067E9-DB90-0843-ACB6-445FEA85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茨城県連盟トレーニングチーム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A7C8D4-F84E-DF4F-95B4-7EDA205E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FF58-064E-064D-8C39-B1687C8D474F}" type="slidenum">
              <a:rPr lang="ja-JP" altLang="en-US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78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8IC企画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8218</TotalTime>
  <Words>1012</Words>
  <Application>Microsoft Macintosh PowerPoint</Application>
  <PresentationFormat>画面に合わせる (4:3)</PresentationFormat>
  <Paragraphs>157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7" baseType="lpstr">
      <vt:lpstr>Hiragino Kaku Gothic ProN W3</vt:lpstr>
      <vt:lpstr>MS PGothic</vt:lpstr>
      <vt:lpstr>Arial</vt:lpstr>
      <vt:lpstr>Calibri</vt:lpstr>
      <vt:lpstr>Franklin Gothic Book</vt:lpstr>
      <vt:lpstr>Franklin Gothic Medium</vt:lpstr>
      <vt:lpstr>Wingdings</vt:lpstr>
      <vt:lpstr>18IC企画書</vt:lpstr>
      <vt:lpstr>PowerPoint プレゼンテーション</vt:lpstr>
      <vt:lpstr>思い出してください</vt:lpstr>
      <vt:lpstr>コーヒーがほしいなぁ</vt:lpstr>
      <vt:lpstr>コーヒーがほしいなぁ</vt:lpstr>
      <vt:lpstr>外部から見たボーイスカウト</vt:lpstr>
      <vt:lpstr>あなたは ボーイスカウトを どのような運動だと 一般の方に説明していますか</vt:lpstr>
      <vt:lpstr>では、</vt:lpstr>
      <vt:lpstr>では、</vt:lpstr>
      <vt:lpstr>ブレイン・ストーミング</vt:lpstr>
      <vt:lpstr>ブレイン・ストーミング</vt:lpstr>
      <vt:lpstr>ブレイン・ストーミング</vt:lpstr>
      <vt:lpstr>ブレイン・ストーミング</vt:lpstr>
      <vt:lpstr>ブレイン・ストーミング</vt:lpstr>
      <vt:lpstr>ブレイン・ストーミング</vt:lpstr>
      <vt:lpstr>PowerPoint プレゼンテーション</vt:lpstr>
      <vt:lpstr>ブレストのテーマ</vt:lpstr>
      <vt:lpstr>まとめ</vt:lpstr>
      <vt:lpstr>まとめ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ボーイスカウト茨城県連盟</dc:title>
  <dc:creator>nakajima kiyoyuki</dc:creator>
  <cp:lastModifiedBy>Microsoft Office User</cp:lastModifiedBy>
  <cp:revision>51</cp:revision>
  <cp:lastPrinted>2014-07-04T23:30:26Z</cp:lastPrinted>
  <dcterms:created xsi:type="dcterms:W3CDTF">2014-09-13T09:04:12Z</dcterms:created>
  <dcterms:modified xsi:type="dcterms:W3CDTF">2019-04-30T02:06:48Z</dcterms:modified>
</cp:coreProperties>
</file>