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6" r:id="rId3"/>
    <p:sldId id="288" r:id="rId4"/>
    <p:sldId id="289" r:id="rId5"/>
    <p:sldId id="290" r:id="rId6"/>
    <p:sldId id="291" r:id="rId7"/>
    <p:sldId id="292" r:id="rId8"/>
    <p:sldId id="293" r:id="rId9"/>
    <p:sldId id="294" r:id="rId10"/>
    <p:sldId id="295" r:id="rId11"/>
    <p:sldId id="257" r:id="rId12"/>
    <p:sldId id="296" r:id="rId13"/>
    <p:sldId id="297" r:id="rId14"/>
    <p:sldId id="298" r:id="rId15"/>
    <p:sldId id="299" r:id="rId16"/>
    <p:sldId id="281" r:id="rId17"/>
    <p:sldId id="287" r:id="rId18"/>
    <p:sldId id="280" r:id="rId19"/>
    <p:sldId id="302" r:id="rId20"/>
    <p:sldId id="282" r:id="rId21"/>
    <p:sldId id="300" r:id="rId22"/>
    <p:sldId id="301" r:id="rId23"/>
    <p:sldId id="284" r:id="rId24"/>
    <p:sldId id="285" r:id="rId25"/>
    <p:sldId id="283"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2"/>
    <p:restoredTop sz="94630"/>
  </p:normalViewPr>
  <p:slideViewPr>
    <p:cSldViewPr snapToGrid="0" snapToObjects="1">
      <p:cViewPr varScale="1">
        <p:scale>
          <a:sx n="139" d="100"/>
          <a:sy n="139" d="100"/>
        </p:scale>
        <p:origin x="148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p>
            <a:fld id="{16E48C40-70AC-434E-95A3-D37E42962D4C}" type="datetimeFigureOut">
              <a:rPr kumimoji="1" lang="ja-JP" altLang="en-US" smtClean="0"/>
              <a:t>2019/4/28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AAA5F4-8EFD-2841-B118-9CA967E3066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48C40-70AC-434E-95A3-D37E42962D4C}" type="datetimeFigureOut">
              <a:rPr kumimoji="1" lang="ja-JP" altLang="en-US" smtClean="0"/>
              <a:t>2019/4/28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AA5F4-8EFD-2841-B118-9CA967E3066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36921"/>
            <a:ext cx="7772400" cy="1470025"/>
          </a:xfrm>
        </p:spPr>
        <p:txBody>
          <a:bodyPr>
            <a:normAutofit/>
          </a:bodyPr>
          <a:lstStyle/>
          <a:p>
            <a:r>
              <a:rPr kumimoji="1" lang="en-US" altLang="ja-JP" sz="6000" dirty="0">
                <a:latin typeface="+mj-ea"/>
                <a:cs typeface="A-OTF 新ゴ Pro B"/>
              </a:rPr>
              <a:t>§3</a:t>
            </a:r>
            <a:r>
              <a:rPr kumimoji="1" lang="ja-JP" altLang="en-US" sz="6000" dirty="0">
                <a:latin typeface="+mj-ea"/>
                <a:cs typeface="A-OTF 新ゴ Pro B"/>
              </a:rPr>
              <a:t>　団の組織</a:t>
            </a:r>
          </a:p>
        </p:txBody>
      </p:sp>
    </p:spTree>
    <p:extLst>
      <p:ext uri="{BB962C8B-B14F-4D97-AF65-F5344CB8AC3E}">
        <p14:creationId xmlns:p14="http://schemas.microsoft.com/office/powerpoint/2010/main" val="28598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育成会</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fontScale="92500" lnSpcReduction="20000"/>
          </a:bodyPr>
          <a:lstStyle/>
          <a:p>
            <a:pPr marL="0" indent="0">
              <a:buNone/>
            </a:pPr>
            <a:r>
              <a:rPr lang="ja-JP" altLang="en-US"/>
              <a:t>育成会は・・・</a:t>
            </a:r>
            <a:endParaRPr lang="en-US" altLang="ja-JP" dirty="0"/>
          </a:p>
          <a:p>
            <a:r>
              <a:rPr lang="ja-JP" altLang="en-US"/>
              <a:t>団を設立し、その経営母体であり、団の存在の基盤である。</a:t>
            </a:r>
          </a:p>
          <a:p>
            <a:endParaRPr lang="en-US" altLang="ja-JP" dirty="0"/>
          </a:p>
          <a:p>
            <a:r>
              <a:rPr lang="ja-JP" altLang="en-US"/>
              <a:t>育成会の目的は、団の発展と維持をはかることにあり、その資金を確保することが大切な任務。</a:t>
            </a:r>
            <a:endParaRPr lang="en-US" altLang="ja-JP" dirty="0"/>
          </a:p>
          <a:p>
            <a:r>
              <a:rPr lang="ja-JP" altLang="en-US"/>
              <a:t>その構成者は、保護者をはじめ、教育、宗教、社会奉仕、体育、商工関係その他地域の関係者であるが、それぞれの団においては、さまざまな態様がある。</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694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3196113" y="5182048"/>
            <a:ext cx="2124050" cy="576594"/>
            <a:chOff x="3196113" y="4525169"/>
            <a:chExt cx="2124050" cy="576594"/>
          </a:xfrm>
        </p:grpSpPr>
        <p:sp>
          <p:nvSpPr>
            <p:cNvPr id="8" name="角丸四角形 7"/>
            <p:cNvSpPr/>
            <p:nvPr/>
          </p:nvSpPr>
          <p:spPr>
            <a:xfrm>
              <a:off x="3196113" y="4525169"/>
              <a:ext cx="2124050" cy="576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7" name="テキスト ボックス 6"/>
            <p:cNvSpPr txBox="1"/>
            <p:nvPr/>
          </p:nvSpPr>
          <p:spPr>
            <a:xfrm>
              <a:off x="3554682" y="4581706"/>
              <a:ext cx="1510922" cy="461665"/>
            </a:xfrm>
            <a:prstGeom prst="rect">
              <a:avLst/>
            </a:prstGeom>
            <a:noFill/>
          </p:spPr>
          <p:txBody>
            <a:bodyPr wrap="square" rtlCol="0">
              <a:spAutoFit/>
            </a:bodyPr>
            <a:lstStyle/>
            <a:p>
              <a:r>
                <a:rPr kumimoji="1" lang="ja-JP" altLang="en-US" sz="2400" dirty="0">
                  <a:latin typeface="A-OTF 新ゴ Pro M"/>
                  <a:ea typeface="A-OTF 新ゴ Pro M"/>
                  <a:cs typeface="A-OTF 新ゴ Pro M"/>
                </a:rPr>
                <a:t>育成団体</a:t>
              </a:r>
            </a:p>
          </p:txBody>
        </p:sp>
      </p:grpSp>
      <p:grpSp>
        <p:nvGrpSpPr>
          <p:cNvPr id="12" name="図形グループ 11"/>
          <p:cNvGrpSpPr/>
          <p:nvPr/>
        </p:nvGrpSpPr>
        <p:grpSpPr>
          <a:xfrm>
            <a:off x="3459793" y="4349999"/>
            <a:ext cx="1693401" cy="759061"/>
            <a:chOff x="3459793" y="4196727"/>
            <a:chExt cx="1693401" cy="759061"/>
          </a:xfrm>
        </p:grpSpPr>
        <p:sp>
          <p:nvSpPr>
            <p:cNvPr id="10" name="上矢印 9"/>
            <p:cNvSpPr/>
            <p:nvPr/>
          </p:nvSpPr>
          <p:spPr>
            <a:xfrm>
              <a:off x="3459793" y="4196727"/>
              <a:ext cx="1693401" cy="759061"/>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3992631" y="4495972"/>
              <a:ext cx="646331" cy="369332"/>
            </a:xfrm>
            <a:prstGeom prst="rect">
              <a:avLst/>
            </a:prstGeom>
            <a:noFill/>
          </p:spPr>
          <p:txBody>
            <a:bodyPr wrap="none" rtlCol="0">
              <a:spAutoFit/>
            </a:bodyPr>
            <a:lstStyle/>
            <a:p>
              <a:r>
                <a:rPr kumimoji="1" lang="ja-JP" altLang="en-US" dirty="0"/>
                <a:t>設置</a:t>
              </a:r>
            </a:p>
          </p:txBody>
        </p:sp>
      </p:grpSp>
      <p:grpSp>
        <p:nvGrpSpPr>
          <p:cNvPr id="19" name="図形グループ 18"/>
          <p:cNvGrpSpPr/>
          <p:nvPr/>
        </p:nvGrpSpPr>
        <p:grpSpPr>
          <a:xfrm>
            <a:off x="2274040" y="3698681"/>
            <a:ext cx="4083512" cy="576594"/>
            <a:chOff x="2274040" y="3698681"/>
            <a:chExt cx="4083512" cy="576594"/>
          </a:xfrm>
        </p:grpSpPr>
        <p:sp>
          <p:nvSpPr>
            <p:cNvPr id="17" name="角丸四角形 16"/>
            <p:cNvSpPr/>
            <p:nvPr/>
          </p:nvSpPr>
          <p:spPr>
            <a:xfrm>
              <a:off x="2274040" y="3698681"/>
              <a:ext cx="4083512" cy="576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8" name="テキスト ボックス 17"/>
            <p:cNvSpPr txBox="1"/>
            <p:nvPr/>
          </p:nvSpPr>
          <p:spPr>
            <a:xfrm>
              <a:off x="2713080" y="3748788"/>
              <a:ext cx="3322218" cy="461665"/>
            </a:xfrm>
            <a:prstGeom prst="rect">
              <a:avLst/>
            </a:prstGeom>
            <a:noFill/>
          </p:spPr>
          <p:txBody>
            <a:bodyPr wrap="square" rtlCol="0">
              <a:spAutoFit/>
            </a:bodyPr>
            <a:lstStyle/>
            <a:p>
              <a:pPr algn="ctr"/>
              <a:r>
                <a:rPr kumimoji="1" lang="ja-JP" altLang="en-US" sz="2400" dirty="0">
                  <a:latin typeface="A-OTF 新ゴ Pro M"/>
                  <a:ea typeface="A-OTF 新ゴ Pro M"/>
                  <a:cs typeface="A-OTF 新ゴ Pro M"/>
                </a:rPr>
                <a:t>団委員長（団委員会）</a:t>
              </a:r>
            </a:p>
          </p:txBody>
        </p:sp>
      </p:grpSp>
      <p:grpSp>
        <p:nvGrpSpPr>
          <p:cNvPr id="20" name="図形グループ 19"/>
          <p:cNvGrpSpPr/>
          <p:nvPr/>
        </p:nvGrpSpPr>
        <p:grpSpPr>
          <a:xfrm>
            <a:off x="3459793" y="2648540"/>
            <a:ext cx="1693401" cy="986191"/>
            <a:chOff x="3459793" y="4196727"/>
            <a:chExt cx="1693401" cy="759061"/>
          </a:xfrm>
        </p:grpSpPr>
        <p:sp>
          <p:nvSpPr>
            <p:cNvPr id="21" name="上矢印 20"/>
            <p:cNvSpPr/>
            <p:nvPr/>
          </p:nvSpPr>
          <p:spPr>
            <a:xfrm>
              <a:off x="3459793" y="4196727"/>
              <a:ext cx="1693401" cy="759061"/>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3992631" y="4422943"/>
              <a:ext cx="659155" cy="497474"/>
            </a:xfrm>
            <a:prstGeom prst="rect">
              <a:avLst/>
            </a:prstGeom>
            <a:noFill/>
          </p:spPr>
          <p:txBody>
            <a:bodyPr wrap="none" rtlCol="0">
              <a:spAutoFit/>
            </a:bodyPr>
            <a:lstStyle/>
            <a:p>
              <a:r>
                <a:rPr kumimoji="1" lang="ja-JP" altLang="en-US" dirty="0"/>
                <a:t>支援</a:t>
              </a:r>
              <a:endParaRPr kumimoji="1" lang="en-US" altLang="ja-JP" dirty="0"/>
            </a:p>
            <a:p>
              <a:r>
                <a:rPr lang="ja-JP" altLang="en-US" dirty="0"/>
                <a:t>訓練</a:t>
              </a:r>
              <a:endParaRPr kumimoji="1" lang="ja-JP" altLang="en-US" dirty="0"/>
            </a:p>
          </p:txBody>
        </p:sp>
      </p:grpSp>
      <p:grpSp>
        <p:nvGrpSpPr>
          <p:cNvPr id="23" name="図形グループ 22"/>
          <p:cNvGrpSpPr/>
          <p:nvPr/>
        </p:nvGrpSpPr>
        <p:grpSpPr>
          <a:xfrm>
            <a:off x="2740304" y="2020853"/>
            <a:ext cx="3142805" cy="576594"/>
            <a:chOff x="3231658" y="4525169"/>
            <a:chExt cx="3060801" cy="576594"/>
          </a:xfrm>
        </p:grpSpPr>
        <p:sp>
          <p:nvSpPr>
            <p:cNvPr id="24" name="角丸四角形 23"/>
            <p:cNvSpPr/>
            <p:nvPr/>
          </p:nvSpPr>
          <p:spPr>
            <a:xfrm>
              <a:off x="3231658" y="4525169"/>
              <a:ext cx="3060801" cy="576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5" name="テキスト ボックス 24"/>
            <p:cNvSpPr txBox="1"/>
            <p:nvPr/>
          </p:nvSpPr>
          <p:spPr>
            <a:xfrm>
              <a:off x="3554682" y="4581706"/>
              <a:ext cx="2638254" cy="461665"/>
            </a:xfrm>
            <a:prstGeom prst="rect">
              <a:avLst/>
            </a:prstGeom>
            <a:noFill/>
          </p:spPr>
          <p:txBody>
            <a:bodyPr wrap="square" rtlCol="0">
              <a:spAutoFit/>
            </a:bodyPr>
            <a:lstStyle/>
            <a:p>
              <a:pPr algn="ctr"/>
              <a:r>
                <a:rPr kumimoji="1" lang="ja-JP" altLang="en-US" sz="2400" dirty="0">
                  <a:latin typeface="A-OTF 新ゴ Pro M"/>
                  <a:ea typeface="A-OTF 新ゴ Pro M"/>
                  <a:cs typeface="A-OTF 新ゴ Pro M"/>
                </a:rPr>
                <a:t>隊長（隊指導者）</a:t>
              </a:r>
            </a:p>
          </p:txBody>
        </p:sp>
      </p:grpSp>
      <p:grpSp>
        <p:nvGrpSpPr>
          <p:cNvPr id="26" name="図形グループ 25"/>
          <p:cNvGrpSpPr/>
          <p:nvPr/>
        </p:nvGrpSpPr>
        <p:grpSpPr>
          <a:xfrm>
            <a:off x="3459793" y="1188809"/>
            <a:ext cx="1693401" cy="759061"/>
            <a:chOff x="3459793" y="4196727"/>
            <a:chExt cx="1693401" cy="759061"/>
          </a:xfrm>
        </p:grpSpPr>
        <p:sp>
          <p:nvSpPr>
            <p:cNvPr id="27" name="上矢印 26"/>
            <p:cNvSpPr/>
            <p:nvPr/>
          </p:nvSpPr>
          <p:spPr>
            <a:xfrm>
              <a:off x="3459793" y="4196727"/>
              <a:ext cx="1693401" cy="759061"/>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3992631" y="4495972"/>
              <a:ext cx="659155" cy="369332"/>
            </a:xfrm>
            <a:prstGeom prst="rect">
              <a:avLst/>
            </a:prstGeom>
            <a:noFill/>
          </p:spPr>
          <p:txBody>
            <a:bodyPr wrap="none" rtlCol="0">
              <a:spAutoFit/>
            </a:bodyPr>
            <a:lstStyle/>
            <a:p>
              <a:r>
                <a:rPr kumimoji="1" lang="ja-JP" altLang="en-US" dirty="0"/>
                <a:t>訓練</a:t>
              </a:r>
              <a:endParaRPr kumimoji="1" lang="en-US" altLang="ja-JP" dirty="0"/>
            </a:p>
          </p:txBody>
        </p:sp>
      </p:grpSp>
      <p:grpSp>
        <p:nvGrpSpPr>
          <p:cNvPr id="29" name="図形グループ 28"/>
          <p:cNvGrpSpPr/>
          <p:nvPr/>
        </p:nvGrpSpPr>
        <p:grpSpPr>
          <a:xfrm>
            <a:off x="2274040" y="568421"/>
            <a:ext cx="4083512" cy="576594"/>
            <a:chOff x="2274040" y="3698681"/>
            <a:chExt cx="4083512" cy="576594"/>
          </a:xfrm>
        </p:grpSpPr>
        <p:sp>
          <p:nvSpPr>
            <p:cNvPr id="30" name="角丸四角形 29"/>
            <p:cNvSpPr/>
            <p:nvPr/>
          </p:nvSpPr>
          <p:spPr>
            <a:xfrm>
              <a:off x="2274040" y="3698681"/>
              <a:ext cx="4083512" cy="5765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1" name="テキスト ボックス 30"/>
            <p:cNvSpPr txBox="1"/>
            <p:nvPr/>
          </p:nvSpPr>
          <p:spPr>
            <a:xfrm>
              <a:off x="2634990" y="3748788"/>
              <a:ext cx="3488990" cy="461665"/>
            </a:xfrm>
            <a:prstGeom prst="rect">
              <a:avLst/>
            </a:prstGeom>
            <a:noFill/>
          </p:spPr>
          <p:txBody>
            <a:bodyPr wrap="square" rtlCol="0">
              <a:spAutoFit/>
            </a:bodyPr>
            <a:lstStyle/>
            <a:p>
              <a:pPr algn="ctr"/>
              <a:r>
                <a:rPr kumimoji="1" lang="ja-JP" altLang="en-US" sz="2400" dirty="0">
                  <a:latin typeface="A-OTF 新ゴ Pro M"/>
                  <a:ea typeface="A-OTF 新ゴ Pro M"/>
                  <a:cs typeface="A-OTF 新ゴ Pro M"/>
                </a:rPr>
                <a:t>スカウト（</a:t>
              </a:r>
              <a:r>
                <a:rPr kumimoji="1" lang="en-US" altLang="ja-JP" sz="2400" dirty="0">
                  <a:latin typeface="A-OTF 新ゴ Pro M"/>
                  <a:ea typeface="A-OTF 新ゴ Pro M"/>
                  <a:cs typeface="A-OTF 新ゴ Pro M"/>
                </a:rPr>
                <a:t>BVS〜RS</a:t>
              </a:r>
              <a:r>
                <a:rPr kumimoji="1" lang="ja-JP" altLang="en-US" sz="2400" dirty="0">
                  <a:latin typeface="A-OTF 新ゴ Pro M"/>
                  <a:ea typeface="A-OTF 新ゴ Pro M"/>
                  <a:cs typeface="A-OTF 新ゴ Pro M"/>
                </a:rPr>
                <a:t>）</a:t>
              </a:r>
            </a:p>
          </p:txBody>
        </p:sp>
      </p:grpSp>
      <p:sp>
        <p:nvSpPr>
          <p:cNvPr id="34" name="テキスト ボックス 33"/>
          <p:cNvSpPr txBox="1"/>
          <p:nvPr/>
        </p:nvSpPr>
        <p:spPr>
          <a:xfrm>
            <a:off x="5510852" y="2934060"/>
            <a:ext cx="2510329" cy="646331"/>
          </a:xfrm>
          <a:prstGeom prst="rect">
            <a:avLst/>
          </a:prstGeom>
          <a:noFill/>
        </p:spPr>
        <p:txBody>
          <a:bodyPr wrap="square" rtlCol="0">
            <a:spAutoFit/>
          </a:bodyPr>
          <a:lstStyle/>
          <a:p>
            <a:r>
              <a:rPr lang="ja-JP" altLang="en-US" dirty="0"/>
              <a:t>隊指導者の選任と養成は団委員会の任務</a:t>
            </a:r>
            <a:endParaRPr kumimoji="1" lang="ja-JP" altLang="en-US" dirty="0"/>
          </a:p>
        </p:txBody>
      </p:sp>
      <p:grpSp>
        <p:nvGrpSpPr>
          <p:cNvPr id="36" name="図形グループ 35"/>
          <p:cNvGrpSpPr/>
          <p:nvPr/>
        </p:nvGrpSpPr>
        <p:grpSpPr>
          <a:xfrm>
            <a:off x="317512" y="416023"/>
            <a:ext cx="7755339" cy="5473993"/>
            <a:chOff x="317512" y="416023"/>
            <a:chExt cx="7755339" cy="5473993"/>
          </a:xfrm>
        </p:grpSpPr>
        <p:sp>
          <p:nvSpPr>
            <p:cNvPr id="32" name="正方形/長方形 31"/>
            <p:cNvSpPr/>
            <p:nvPr/>
          </p:nvSpPr>
          <p:spPr>
            <a:xfrm>
              <a:off x="941589" y="416023"/>
              <a:ext cx="7131262" cy="5473993"/>
            </a:xfrm>
            <a:prstGeom prst="rect">
              <a:avLst/>
            </a:prstGeom>
            <a:noFill/>
            <a:ln w="38100" cmpd="sng"/>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5" name="円/楕円 34"/>
            <p:cNvSpPr/>
            <p:nvPr/>
          </p:nvSpPr>
          <p:spPr>
            <a:xfrm>
              <a:off x="317512" y="2450528"/>
              <a:ext cx="1248153" cy="124815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541479" y="2670436"/>
              <a:ext cx="800219" cy="830997"/>
            </a:xfrm>
            <a:prstGeom prst="rect">
              <a:avLst/>
            </a:prstGeom>
            <a:noFill/>
          </p:spPr>
          <p:txBody>
            <a:bodyPr wrap="none" rtlCol="0">
              <a:spAutoFit/>
            </a:bodyPr>
            <a:lstStyle/>
            <a:p>
              <a:r>
                <a:rPr lang="ja-JP" altLang="en-US" sz="4800" dirty="0">
                  <a:latin typeface="A-OTF 新ゴ Pro B"/>
                  <a:ea typeface="A-OTF 新ゴ Pro B"/>
                  <a:cs typeface="A-OTF 新ゴ Pro B"/>
                </a:rPr>
                <a:t>団</a:t>
              </a:r>
              <a:endParaRPr kumimoji="1" lang="ja-JP" altLang="en-US" sz="4800" dirty="0">
                <a:latin typeface="A-OTF 新ゴ Pro B"/>
                <a:ea typeface="A-OTF 新ゴ Pro B"/>
                <a:cs typeface="A-OTF 新ゴ Pro B"/>
              </a:endParaRPr>
            </a:p>
          </p:txBody>
        </p:sp>
      </p:grpSp>
    </p:spTree>
    <p:extLst>
      <p:ext uri="{BB962C8B-B14F-4D97-AF65-F5344CB8AC3E}">
        <p14:creationId xmlns:p14="http://schemas.microsoft.com/office/powerpoint/2010/main" val="34319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ppt_y</p:attrName>
                                        </p:attrNameLst>
                                      </p:cBhvr>
                                      <p:tavLst>
                                        <p:tav tm="0">
                                          <p:val>
                                            <p:strVal val="#ppt_y+#ppt_h*1.125000"/>
                                          </p:val>
                                        </p:tav>
                                        <p:tav tm="100000">
                                          <p:val>
                                            <p:strVal val="#ppt_y"/>
                                          </p:val>
                                        </p:tav>
                                      </p:tavLst>
                                    </p:anim>
                                    <p:animEffect transition="in" filter="wipe(up)">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nodeType="clickEffect">
                                  <p:stCondLst>
                                    <p:cond delay="0"/>
                                  </p:stCondLst>
                                  <p:childTnLst>
                                    <p:animClr clrSpc="rgb" dir="cw">
                                      <p:cBhvr override="childStyle">
                                        <p:cTn id="59" dur="2000" fill="hold"/>
                                        <p:tgtEl>
                                          <p:spTgt spid="34">
                                            <p:txEl>
                                              <p:pRg st="0" end="0"/>
                                            </p:txEl>
                                          </p:spTgt>
                                        </p:tgtEl>
                                        <p:attrNameLst>
                                          <p:attrName>style.color</p:attrName>
                                        </p:attrNameLst>
                                      </p:cBhvr>
                                      <p:to>
                                        <a:schemeClr val="accent2"/>
                                      </p:to>
                                    </p:animClr>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1" nodeType="click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dissolve">
                                      <p:cBhvr>
                                        <p:cTn id="6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コミッショナー</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fontScale="70000" lnSpcReduction="20000"/>
          </a:bodyPr>
          <a:lstStyle/>
          <a:p>
            <a:r>
              <a:rPr lang="ja-JP" altLang="en-US"/>
              <a:t>地区及び県連盟にそれぞれのコミッショナーがる。</a:t>
            </a:r>
            <a:endParaRPr lang="en-US" altLang="ja-JP" dirty="0"/>
          </a:p>
          <a:p>
            <a:r>
              <a:rPr lang="ja-JP" altLang="en-US"/>
              <a:t>スカウト活動の全般にわたって深い知識と経験をもった方々で、指導者と同じボランティア。</a:t>
            </a:r>
          </a:p>
          <a:p>
            <a:r>
              <a:rPr lang="ja-JP" altLang="en-US"/>
              <a:t>各隊との連携を保ちながら、プログラムの全般について各隊の実状をよく知って援助するのが大きな任務のひとつ。</a:t>
            </a:r>
            <a:endParaRPr lang="en-US" altLang="ja-JP" dirty="0"/>
          </a:p>
          <a:p>
            <a:r>
              <a:rPr lang="ja-JP" altLang="en-US"/>
              <a:t>隊長はどんなことでも、たとえば保護者たちとの問題、育成会との問題などについても、相談して支援を得られる。</a:t>
            </a:r>
          </a:p>
          <a:p>
            <a:r>
              <a:rPr lang="ja-JP" altLang="en-US"/>
              <a:t>コミッショナーは、実状を打ち明けてよく話せば、よろこんで手助けをしてくれます。</a:t>
            </a:r>
            <a:endParaRPr lang="en-US" altLang="ja-JP" dirty="0"/>
          </a:p>
          <a:p>
            <a:r>
              <a:rPr lang="ja-JP" altLang="en-US"/>
              <a:t>指導に対する最高のお返しは、あなたの団の繁栄です。隊長が自分の隊で実施して効果のあったこと、うまくいった実例、うまくいかなかった報告もコミッショナーの活動に協力することになります。</a:t>
            </a:r>
            <a:endParaRPr lang="en-US" altLang="ja-JP" dirty="0"/>
          </a:p>
          <a:p>
            <a:r>
              <a:rPr lang="ja-JP" altLang="en-US"/>
              <a:t>コミッショナーの企画、要請に対してもできるだけ協力を。</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23398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コミッショナー</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Autofit/>
          </a:bodyPr>
          <a:lstStyle/>
          <a:p>
            <a:r>
              <a:rPr lang="ja-JP" altLang="en-US" sz="2200"/>
              <a:t>団担当コミッショナーは、担当する団及び隊が、効果的にプログラムが実施されるように団の訪問や巡回を通して、団委員会及び隊指導者に協力し、助言及び指導並びに援助を行う。</a:t>
            </a:r>
            <a:endParaRPr lang="en-US" altLang="ja-JP" sz="2200" dirty="0"/>
          </a:p>
          <a:p>
            <a:r>
              <a:rPr lang="ja-JP" altLang="en-US" sz="2200"/>
              <a:t>困ったことや解らないことがあれば一人で悩まずに、団担当コミッショナーに相談することも解決への糸口になる。</a:t>
            </a:r>
          </a:p>
          <a:p>
            <a:r>
              <a:rPr lang="ja-JP" altLang="en-US" sz="2200"/>
              <a:t>地区には、コミッショナーが主宰する「ラウンドテーブル」がある。各隊指導者が隊の運営や技能の研修、プログラムの研究など、自分の能力を向上させる自己研鑚をする場。</a:t>
            </a:r>
            <a:endParaRPr lang="en-US" altLang="ja-JP" sz="2200" dirty="0"/>
          </a:p>
          <a:p>
            <a:r>
              <a:rPr lang="ja-JP" altLang="en-US" sz="2200"/>
              <a:t>団委員長として、積極的に隊指導者の参加を支援。</a:t>
            </a:r>
            <a:endParaRPr lang="en-US" altLang="ja-JP" sz="2200" dirty="0"/>
          </a:p>
          <a:p>
            <a:r>
              <a:rPr lang="ja-JP" altLang="en-US" sz="2200"/>
              <a:t>指導者自身の自己研鑚のためにも、地区や県連が開催する定形外訓練には、積極的に参加することが必要。</a:t>
            </a:r>
          </a:p>
        </p:txBody>
      </p:sp>
    </p:spTree>
    <p:extLst>
      <p:ext uri="{BB962C8B-B14F-4D97-AF65-F5344CB8AC3E}">
        <p14:creationId xmlns:p14="http://schemas.microsoft.com/office/powerpoint/2010/main" val="37438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地区</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Autofit/>
          </a:bodyPr>
          <a:lstStyle/>
          <a:p>
            <a:r>
              <a:rPr lang="ja-JP" altLang="en-US" sz="2800"/>
              <a:t>指導者、隊指導者は団の一員であると同時に、地区組織の一員でもある。</a:t>
            </a:r>
          </a:p>
          <a:p>
            <a:r>
              <a:rPr lang="ja-JP" altLang="en-US" sz="2800"/>
              <a:t>地区組織は、日本連盟教育規程（</a:t>
            </a:r>
            <a:r>
              <a:rPr lang="en-US" altLang="ja-JP" sz="2800" dirty="0"/>
              <a:t>5-2</a:t>
            </a:r>
            <a:r>
              <a:rPr lang="ja-JP" altLang="en-US" sz="2800"/>
              <a:t>）に示され地区的に、各団、各隊の発展を計るために設けられた組織。</a:t>
            </a:r>
            <a:endParaRPr lang="en-US" altLang="ja-JP" sz="2800" dirty="0"/>
          </a:p>
          <a:p>
            <a:r>
              <a:rPr lang="ja-JP" altLang="en-US" sz="2800"/>
              <a:t>団委員長も隊長も地区協議会の会員の一人。　地区の一員として、協議会の例会や総会に出席し、地区の発展のために協力することは責務。</a:t>
            </a:r>
          </a:p>
        </p:txBody>
      </p:sp>
    </p:spTree>
    <p:extLst>
      <p:ext uri="{BB962C8B-B14F-4D97-AF65-F5344CB8AC3E}">
        <p14:creationId xmlns:p14="http://schemas.microsoft.com/office/powerpoint/2010/main" val="34380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県連盟・日本連盟・</a:t>
            </a:r>
            <a:r>
              <a:rPr kumimoji="1" lang="en-US" altLang="ja-JP" dirty="0"/>
              <a:t>WOSM</a:t>
            </a:r>
            <a:endParaRPr kumimoji="1" lang="ja-JP" altLang="en-US"/>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Autofit/>
          </a:bodyPr>
          <a:lstStyle/>
          <a:p>
            <a:r>
              <a:rPr lang="ja-JP" altLang="en-US" sz="2600"/>
              <a:t>あなたの団は、県連盟、日本連盟を通じて、世界のスカウト組織につながっている。</a:t>
            </a:r>
            <a:endParaRPr lang="en-US" altLang="ja-JP" sz="2600" dirty="0"/>
          </a:p>
          <a:p>
            <a:r>
              <a:rPr lang="ja-JP" altLang="en-US" sz="2600"/>
              <a:t>これらの組織を知ることで、ボーイスカウト運動が世界的なものであり、あなたの団のスカウトも指導者も世界中のスカウトと兄弟であることを知らせる。</a:t>
            </a:r>
          </a:p>
          <a:p>
            <a:r>
              <a:rPr lang="ja-JP" altLang="en-US" sz="2600"/>
              <a:t>これらの人や組織から支援を得るためには、日頃からよりよき人間関係を構築し、よきコミュニケーションを持つことが大切です。そして、支援を求めるだけでなく、あなたから支援を行うことも大切なことです。</a:t>
            </a:r>
          </a:p>
        </p:txBody>
      </p:sp>
    </p:spTree>
    <p:extLst>
      <p:ext uri="{BB962C8B-B14F-4D97-AF65-F5344CB8AC3E}">
        <p14:creationId xmlns:p14="http://schemas.microsoft.com/office/powerpoint/2010/main" val="20512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031815" y="2088152"/>
            <a:ext cx="5378524" cy="3797897"/>
          </a:xfrm>
          <a:prstGeom prst="rect">
            <a:avLst/>
          </a:prstGeom>
        </p:spPr>
      </p:pic>
      <p:sp>
        <p:nvSpPr>
          <p:cNvPr id="9" name="テキスト ボックス 8"/>
          <p:cNvSpPr txBox="1"/>
          <p:nvPr/>
        </p:nvSpPr>
        <p:spPr>
          <a:xfrm>
            <a:off x="1100260" y="861453"/>
            <a:ext cx="7187824" cy="954107"/>
          </a:xfrm>
          <a:prstGeom prst="rect">
            <a:avLst/>
          </a:prstGeom>
          <a:noFill/>
        </p:spPr>
        <p:txBody>
          <a:bodyPr wrap="square" rtlCol="0">
            <a:spAutoFit/>
          </a:bodyPr>
          <a:lstStyle/>
          <a:p>
            <a:pPr algn="ctr"/>
            <a:r>
              <a:rPr lang="ja-JP" altLang="en-US" sz="2800" dirty="0"/>
              <a:t>団は、スカウトにスカウト教育を実施する最大の単位（基本組織）である</a:t>
            </a:r>
            <a:endParaRPr kumimoji="1" lang="ja-JP" altLang="en-US" sz="2800" dirty="0"/>
          </a:p>
        </p:txBody>
      </p:sp>
    </p:spTree>
    <p:extLst>
      <p:ext uri="{BB962C8B-B14F-4D97-AF65-F5344CB8AC3E}">
        <p14:creationId xmlns:p14="http://schemas.microsoft.com/office/powerpoint/2010/main" val="28870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A1C9E0C-2785-6B4C-9C0E-5008A45FE430}"/>
              </a:ext>
            </a:extLst>
          </p:cNvPr>
          <p:cNvSpPr>
            <a:spLocks noGrp="1"/>
          </p:cNvSpPr>
          <p:nvPr>
            <p:ph type="title"/>
          </p:nvPr>
        </p:nvSpPr>
        <p:spPr/>
        <p:txBody>
          <a:bodyPr>
            <a:normAutofit/>
          </a:bodyPr>
          <a:lstStyle/>
          <a:p>
            <a:r>
              <a:rPr lang="ja-JP" altLang="en-US"/>
              <a:t>団の最大の任務は</a:t>
            </a:r>
            <a:endParaRPr kumimoji="1" lang="ja-JP" altLang="en-US"/>
          </a:p>
        </p:txBody>
      </p:sp>
      <p:sp>
        <p:nvSpPr>
          <p:cNvPr id="7" name="コンテンツ プレースホルダー 6">
            <a:extLst>
              <a:ext uri="{FF2B5EF4-FFF2-40B4-BE49-F238E27FC236}">
                <a16:creationId xmlns:a16="http://schemas.microsoft.com/office/drawing/2014/main" id="{57C8292F-79DD-EA42-9D38-78184C5FCD57}"/>
              </a:ext>
            </a:extLst>
          </p:cNvPr>
          <p:cNvSpPr>
            <a:spLocks noGrp="1"/>
          </p:cNvSpPr>
          <p:nvPr>
            <p:ph idx="1"/>
          </p:nvPr>
        </p:nvSpPr>
        <p:spPr/>
        <p:txBody>
          <a:bodyPr/>
          <a:lstStyle/>
          <a:p>
            <a:pPr marL="0" indent="0">
              <a:buNone/>
            </a:pPr>
            <a:r>
              <a:rPr lang="ja-JP" altLang="en-US"/>
              <a:t>団を存続するために・・・</a:t>
            </a:r>
            <a:endParaRPr lang="en-US" altLang="ja-JP" dirty="0"/>
          </a:p>
          <a:p>
            <a:r>
              <a:rPr kumimoji="1" lang="ja-JP" altLang="en-US"/>
              <a:t>スカウトを訓練・支援する指導者を責任をもって選任すること</a:t>
            </a:r>
            <a:endParaRPr kumimoji="1" lang="en-US" altLang="ja-JP" dirty="0"/>
          </a:p>
          <a:p>
            <a:r>
              <a:rPr lang="ja-JP" altLang="en-US"/>
              <a:t>そして、団は責任をもって指導者を養成すること</a:t>
            </a:r>
            <a:endParaRPr kumimoji="1" lang="en-US" altLang="ja-JP" dirty="0"/>
          </a:p>
          <a:p>
            <a:endParaRPr kumimoji="1" lang="en-US" altLang="ja-JP" dirty="0"/>
          </a:p>
          <a:p>
            <a:endParaRPr kumimoji="1" lang="ja-JP" altLang="en-US"/>
          </a:p>
        </p:txBody>
      </p:sp>
    </p:spTree>
    <p:extLst>
      <p:ext uri="{BB962C8B-B14F-4D97-AF65-F5344CB8AC3E}">
        <p14:creationId xmlns:p14="http://schemas.microsoft.com/office/powerpoint/2010/main" val="220453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88004" y="816067"/>
            <a:ext cx="7360025" cy="519587"/>
          </a:xfrm>
        </p:spPr>
        <p:txBody>
          <a:bodyPr>
            <a:normAutofit/>
          </a:bodyPr>
          <a:lstStyle/>
          <a:p>
            <a:pPr marL="0" indent="0">
              <a:buNone/>
            </a:pPr>
            <a:r>
              <a:rPr lang="ja-JP" altLang="en-US" sz="2800" b="1" dirty="0">
                <a:latin typeface="A-OTF 新ゴ Pro M"/>
                <a:ea typeface="A-OTF 新ゴ Pro M"/>
                <a:cs typeface="A-OTF 新ゴ Pro M"/>
              </a:rPr>
              <a:t>要するに・・・</a:t>
            </a:r>
            <a:endParaRPr kumimoji="1" lang="ja-JP" altLang="en-US" sz="2800" b="1" dirty="0">
              <a:latin typeface="A-OTF 新ゴ Pro M"/>
              <a:ea typeface="A-OTF 新ゴ Pro M"/>
              <a:cs typeface="A-OTF 新ゴ Pro M"/>
            </a:endParaRPr>
          </a:p>
        </p:txBody>
      </p:sp>
      <p:sp>
        <p:nvSpPr>
          <p:cNvPr id="5" name="コンテンツ プレースホルダー 2"/>
          <p:cNvSpPr txBox="1">
            <a:spLocks/>
          </p:cNvSpPr>
          <p:nvPr/>
        </p:nvSpPr>
        <p:spPr>
          <a:xfrm>
            <a:off x="1085077" y="1347994"/>
            <a:ext cx="7571700" cy="9218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a:latin typeface="A-OTF 新ゴ Pro R"/>
                <a:ea typeface="A-OTF 新ゴ Pro R"/>
                <a:cs typeface="A-OTF 新ゴ Pro R"/>
              </a:rPr>
              <a:t>隊長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隊指導者</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を支援し</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訓練を提供するのは団委員長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団委員会</a:t>
            </a:r>
            <a:r>
              <a:rPr lang="en-US" altLang="ja-JP" sz="2400" dirty="0">
                <a:latin typeface="A-OTF 新ゴ Pro R"/>
                <a:ea typeface="A-OTF 新ゴ Pro R"/>
                <a:cs typeface="A-OTF 新ゴ Pro R"/>
              </a:rPr>
              <a:t>)</a:t>
            </a:r>
            <a:r>
              <a:rPr lang="ja-JP" altLang="en-US" sz="2400">
                <a:latin typeface="A-OTF 新ゴ Pro R"/>
                <a:ea typeface="A-OTF 新ゴ Pro R"/>
                <a:cs typeface="A-OTF 新ゴ Pro R"/>
              </a:rPr>
              <a:t>の最大の任務。</a:t>
            </a:r>
            <a:endParaRPr lang="ja-JP" altLang="en-US" sz="2400" dirty="0">
              <a:latin typeface="A-OTF 新ゴ Pro R"/>
              <a:ea typeface="A-OTF 新ゴ Pro R"/>
              <a:cs typeface="A-OTF 新ゴ Pro R"/>
            </a:endParaRPr>
          </a:p>
        </p:txBody>
      </p:sp>
      <p:sp>
        <p:nvSpPr>
          <p:cNvPr id="6" name="コンテンツ プレースホルダー 2"/>
          <p:cNvSpPr txBox="1">
            <a:spLocks/>
          </p:cNvSpPr>
          <p:nvPr/>
        </p:nvSpPr>
        <p:spPr>
          <a:xfrm>
            <a:off x="888004" y="2341125"/>
            <a:ext cx="7360025" cy="5195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800" b="1" dirty="0">
                <a:latin typeface="A-OTF 新ゴ Pro M"/>
                <a:ea typeface="A-OTF 新ゴ Pro M"/>
                <a:cs typeface="A-OTF 新ゴ Pro M"/>
              </a:rPr>
              <a:t>しかし・・・</a:t>
            </a:r>
          </a:p>
        </p:txBody>
      </p:sp>
      <p:sp>
        <p:nvSpPr>
          <p:cNvPr id="7" name="コンテンツ プレースホルダー 2"/>
          <p:cNvSpPr txBox="1">
            <a:spLocks/>
          </p:cNvSpPr>
          <p:nvPr/>
        </p:nvSpPr>
        <p:spPr>
          <a:xfrm>
            <a:off x="1085077" y="2873052"/>
            <a:ext cx="7571700" cy="11558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a:latin typeface="A-OTF 新ゴ Pro R"/>
                <a:ea typeface="A-OTF 新ゴ Pro R"/>
                <a:cs typeface="A-OTF 新ゴ Pro R"/>
              </a:rPr>
              <a:t>団委員長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団委員会</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が隊長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隊指導者</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に必要な知識、技能</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心構えのすべてを支援し指導すること</a:t>
            </a:r>
            <a:r>
              <a:rPr lang="ja-JP" altLang="en-US" sz="2400">
                <a:latin typeface="A-OTF 新ゴ Pro R"/>
                <a:ea typeface="A-OTF 新ゴ Pro R"/>
                <a:cs typeface="A-OTF 新ゴ Pro R"/>
              </a:rPr>
              <a:t>は困難。</a:t>
            </a:r>
            <a:endParaRPr lang="ja-JP" altLang="en-US" sz="2400" dirty="0">
              <a:latin typeface="A-OTF 新ゴ Pro R"/>
              <a:ea typeface="A-OTF 新ゴ Pro R"/>
              <a:cs typeface="A-OTF 新ゴ Pro R"/>
            </a:endParaRPr>
          </a:p>
        </p:txBody>
      </p:sp>
      <p:sp>
        <p:nvSpPr>
          <p:cNvPr id="9" name="コンテンツ プレースホルダー 2"/>
          <p:cNvSpPr txBox="1">
            <a:spLocks/>
          </p:cNvSpPr>
          <p:nvPr/>
        </p:nvSpPr>
        <p:spPr>
          <a:xfrm>
            <a:off x="888004" y="4032520"/>
            <a:ext cx="7360025" cy="5195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800" b="1" dirty="0">
                <a:latin typeface="A-OTF 新ゴ Pro M"/>
                <a:ea typeface="A-OTF 新ゴ Pro M"/>
                <a:cs typeface="A-OTF 新ゴ Pro M"/>
              </a:rPr>
              <a:t>そのために・・・</a:t>
            </a:r>
          </a:p>
        </p:txBody>
      </p:sp>
      <p:sp>
        <p:nvSpPr>
          <p:cNvPr id="10" name="コンテンツ プレースホルダー 2"/>
          <p:cNvSpPr txBox="1">
            <a:spLocks/>
          </p:cNvSpPr>
          <p:nvPr/>
        </p:nvSpPr>
        <p:spPr>
          <a:xfrm>
            <a:off x="1085077" y="4564447"/>
            <a:ext cx="7571700" cy="15299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spcBef>
                <a:spcPts val="0"/>
              </a:spcBef>
              <a:buNone/>
            </a:pPr>
            <a:r>
              <a:rPr lang="ja-JP" altLang="en-US" sz="2400" dirty="0">
                <a:latin typeface="A-OTF 新ゴ Pro R"/>
                <a:ea typeface="A-OTF 新ゴ Pro R"/>
                <a:cs typeface="A-OTF 新ゴ Pro R"/>
              </a:rPr>
              <a:t>団が集まって</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お金や人や物を出し合って</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a:t>
            </a:r>
            <a:endParaRPr lang="en-US" altLang="ja-JP" sz="2400" dirty="0">
              <a:latin typeface="A-OTF 新ゴ Pro R"/>
              <a:ea typeface="A-OTF 新ゴ Pro R"/>
              <a:cs typeface="A-OTF 新ゴ Pro R"/>
            </a:endParaRPr>
          </a:p>
          <a:p>
            <a:pPr marL="0" indent="0">
              <a:spcBef>
                <a:spcPts val="0"/>
              </a:spcBef>
              <a:buNone/>
            </a:pPr>
            <a:r>
              <a:rPr lang="ja-JP" altLang="en-US" sz="2400" dirty="0">
                <a:latin typeface="A-OTF 新ゴ Pro R"/>
                <a:ea typeface="A-OTF 新ゴ Pro R"/>
                <a:cs typeface="A-OTF 新ゴ Pro R"/>
              </a:rPr>
              <a:t>県連盟、</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地区</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、日本連盟という</a:t>
            </a:r>
            <a:r>
              <a:rPr lang="ja-JP" altLang="en-US" sz="2400" b="1" u="sng" dirty="0">
                <a:solidFill>
                  <a:srgbClr val="0000FF"/>
                </a:solidFill>
                <a:latin typeface="A-OTF 新ゴ Pro R"/>
                <a:ea typeface="A-OTF 新ゴ Pro R"/>
                <a:cs typeface="A-OTF 新ゴ Pro R"/>
              </a:rPr>
              <a:t>サービス機関</a:t>
            </a:r>
            <a:r>
              <a:rPr lang="ja-JP" altLang="en-US" sz="2400" dirty="0">
                <a:latin typeface="A-OTF 新ゴ Pro R"/>
                <a:ea typeface="A-OTF 新ゴ Pro R"/>
                <a:cs typeface="A-OTF 新ゴ Pro R"/>
              </a:rPr>
              <a:t>を</a:t>
            </a:r>
            <a:endParaRPr lang="en-US" altLang="ja-JP" sz="2400" dirty="0">
              <a:latin typeface="A-OTF 新ゴ Pro R"/>
              <a:ea typeface="A-OTF 新ゴ Pro R"/>
              <a:cs typeface="A-OTF 新ゴ Pro R"/>
            </a:endParaRPr>
          </a:p>
          <a:p>
            <a:pPr marL="0" indent="0">
              <a:spcBef>
                <a:spcPts val="0"/>
              </a:spcBef>
              <a:buNone/>
            </a:pPr>
            <a:r>
              <a:rPr lang="ja-JP" altLang="en-US" sz="2400" dirty="0">
                <a:latin typeface="A-OTF 新ゴ Pro R"/>
                <a:ea typeface="A-OTF 新ゴ Pro R"/>
                <a:cs typeface="A-OTF 新ゴ Pro R"/>
              </a:rPr>
              <a:t>構成し</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団委員長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団委員会</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や隊長</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隊指導者</a:t>
            </a:r>
            <a:r>
              <a:rPr lang="en-US" altLang="ja-JP" sz="2400" dirty="0">
                <a:latin typeface="A-OTF 新ゴ Pro R"/>
                <a:ea typeface="A-OTF 新ゴ Pro R"/>
                <a:cs typeface="A-OTF 新ゴ Pro R"/>
              </a:rPr>
              <a:t>)</a:t>
            </a:r>
            <a:r>
              <a:rPr lang="ja-JP" altLang="en-US" sz="2400" dirty="0">
                <a:latin typeface="A-OTF 新ゴ Pro R"/>
                <a:ea typeface="A-OTF 新ゴ Pro R"/>
                <a:cs typeface="A-OTF 新ゴ Pro R"/>
              </a:rPr>
              <a:t>を</a:t>
            </a:r>
            <a:endParaRPr lang="en-US" altLang="ja-JP" sz="2400" dirty="0">
              <a:latin typeface="A-OTF 新ゴ Pro R"/>
              <a:ea typeface="A-OTF 新ゴ Pro R"/>
              <a:cs typeface="A-OTF 新ゴ Pro R"/>
            </a:endParaRPr>
          </a:p>
          <a:p>
            <a:pPr marL="0" indent="0">
              <a:spcBef>
                <a:spcPts val="0"/>
              </a:spcBef>
              <a:buNone/>
            </a:pPr>
            <a:r>
              <a:rPr lang="ja-JP" altLang="en-US" sz="2400" dirty="0">
                <a:latin typeface="A-OTF 新ゴ Pro R"/>
                <a:ea typeface="A-OTF 新ゴ Pro R"/>
                <a:cs typeface="A-OTF 新ゴ Pro R"/>
              </a:rPr>
              <a:t>支援する体制</a:t>
            </a:r>
            <a:r>
              <a:rPr lang="ja-JP" altLang="en-US" sz="2400">
                <a:latin typeface="A-OTF 新ゴ Pro R"/>
                <a:ea typeface="A-OTF 新ゴ Pro R"/>
                <a:cs typeface="A-OTF 新ゴ Pro R"/>
              </a:rPr>
              <a:t>を整えている。</a:t>
            </a:r>
            <a:endParaRPr lang="ja-JP" altLang="en-US" sz="2400" dirty="0">
              <a:latin typeface="A-OTF 新ゴ Pro R"/>
              <a:ea typeface="A-OTF 新ゴ Pro R"/>
              <a:cs typeface="A-OTF 新ゴ Pro R"/>
            </a:endParaRPr>
          </a:p>
        </p:txBody>
      </p:sp>
    </p:spTree>
    <p:extLst>
      <p:ext uri="{BB962C8B-B14F-4D97-AF65-F5344CB8AC3E}">
        <p14:creationId xmlns:p14="http://schemas.microsoft.com/office/powerpoint/2010/main" val="20336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 calcmode="lin" valueType="num">
                                      <p:cBhvr additive="base">
                                        <p:cTn id="5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9"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031815" y="2088152"/>
            <a:ext cx="5378524" cy="3797897"/>
          </a:xfrm>
          <a:prstGeom prst="rect">
            <a:avLst/>
          </a:prstGeom>
        </p:spPr>
      </p:pic>
      <p:sp>
        <p:nvSpPr>
          <p:cNvPr id="9" name="テキスト ボックス 8"/>
          <p:cNvSpPr txBox="1"/>
          <p:nvPr/>
        </p:nvSpPr>
        <p:spPr>
          <a:xfrm>
            <a:off x="1100260" y="861453"/>
            <a:ext cx="7187824" cy="523220"/>
          </a:xfrm>
          <a:prstGeom prst="rect">
            <a:avLst/>
          </a:prstGeom>
          <a:noFill/>
        </p:spPr>
        <p:txBody>
          <a:bodyPr wrap="square" rtlCol="0">
            <a:spAutoFit/>
          </a:bodyPr>
          <a:lstStyle/>
          <a:p>
            <a:pPr algn="ctr"/>
            <a:r>
              <a:rPr lang="ja-JP" altLang="en-US" sz="2800"/>
              <a:t>青色の組織は、団のためにある！！</a:t>
            </a:r>
            <a:endParaRPr kumimoji="1" lang="ja-JP" altLang="en-US" sz="2800" dirty="0"/>
          </a:p>
        </p:txBody>
      </p:sp>
      <p:sp>
        <p:nvSpPr>
          <p:cNvPr id="2" name="テキスト ボックス 1">
            <a:extLst>
              <a:ext uri="{FF2B5EF4-FFF2-40B4-BE49-F238E27FC236}">
                <a16:creationId xmlns:a16="http://schemas.microsoft.com/office/drawing/2014/main" id="{E56FD236-4479-D340-B1A0-0C838ADEBB48}"/>
              </a:ext>
            </a:extLst>
          </p:cNvPr>
          <p:cNvSpPr txBox="1"/>
          <p:nvPr/>
        </p:nvSpPr>
        <p:spPr>
          <a:xfrm>
            <a:off x="5370786" y="5071497"/>
            <a:ext cx="1579278" cy="369332"/>
          </a:xfrm>
          <a:prstGeom prst="rect">
            <a:avLst/>
          </a:prstGeom>
          <a:noFill/>
        </p:spPr>
        <p:txBody>
          <a:bodyPr wrap="none" rtlCol="0">
            <a:spAutoFit/>
          </a:bodyPr>
          <a:lstStyle/>
          <a:p>
            <a:r>
              <a:rPr lang="ja-JP" altLang="en-US" b="1" u="sng">
                <a:solidFill>
                  <a:srgbClr val="0000FF"/>
                </a:solidFill>
                <a:latin typeface="A-OTF 新ゴ Pro R"/>
                <a:ea typeface="A-OTF 新ゴ Pro R"/>
                <a:cs typeface="A-OTF 新ゴ Pro R"/>
              </a:rPr>
              <a:t>サービス機関</a:t>
            </a:r>
            <a:endParaRPr kumimoji="1" lang="ja-JP" altLang="en-US"/>
          </a:p>
        </p:txBody>
      </p:sp>
      <p:sp>
        <p:nvSpPr>
          <p:cNvPr id="5" name="テキスト ボックス 4">
            <a:extLst>
              <a:ext uri="{FF2B5EF4-FFF2-40B4-BE49-F238E27FC236}">
                <a16:creationId xmlns:a16="http://schemas.microsoft.com/office/drawing/2014/main" id="{654AF450-5F73-4943-82AB-E5B0BEB8CDCA}"/>
              </a:ext>
            </a:extLst>
          </p:cNvPr>
          <p:cNvSpPr txBox="1"/>
          <p:nvPr/>
        </p:nvSpPr>
        <p:spPr>
          <a:xfrm>
            <a:off x="5933089" y="4419599"/>
            <a:ext cx="1579278" cy="369332"/>
          </a:xfrm>
          <a:prstGeom prst="rect">
            <a:avLst/>
          </a:prstGeom>
          <a:noFill/>
        </p:spPr>
        <p:txBody>
          <a:bodyPr wrap="none" rtlCol="0">
            <a:spAutoFit/>
          </a:bodyPr>
          <a:lstStyle/>
          <a:p>
            <a:r>
              <a:rPr lang="ja-JP" altLang="en-US" b="1" u="sng">
                <a:solidFill>
                  <a:srgbClr val="0000FF"/>
                </a:solidFill>
                <a:latin typeface="A-OTF 新ゴ Pro R"/>
                <a:ea typeface="A-OTF 新ゴ Pro R"/>
                <a:cs typeface="A-OTF 新ゴ Pro R"/>
              </a:rPr>
              <a:t>サービス機関</a:t>
            </a:r>
            <a:endParaRPr kumimoji="1" lang="ja-JP" altLang="en-US"/>
          </a:p>
        </p:txBody>
      </p:sp>
      <p:sp>
        <p:nvSpPr>
          <p:cNvPr id="6" name="テキスト ボックス 5">
            <a:extLst>
              <a:ext uri="{FF2B5EF4-FFF2-40B4-BE49-F238E27FC236}">
                <a16:creationId xmlns:a16="http://schemas.microsoft.com/office/drawing/2014/main" id="{1E25A87E-BA71-B747-BF3C-B3EA98BF28F1}"/>
              </a:ext>
            </a:extLst>
          </p:cNvPr>
          <p:cNvSpPr txBox="1"/>
          <p:nvPr/>
        </p:nvSpPr>
        <p:spPr>
          <a:xfrm>
            <a:off x="6322546" y="3767701"/>
            <a:ext cx="1579278" cy="369332"/>
          </a:xfrm>
          <a:prstGeom prst="rect">
            <a:avLst/>
          </a:prstGeom>
          <a:noFill/>
        </p:spPr>
        <p:txBody>
          <a:bodyPr wrap="none" rtlCol="0">
            <a:spAutoFit/>
          </a:bodyPr>
          <a:lstStyle/>
          <a:p>
            <a:r>
              <a:rPr lang="ja-JP" altLang="en-US" b="1" u="sng">
                <a:solidFill>
                  <a:srgbClr val="0000FF"/>
                </a:solidFill>
                <a:latin typeface="A-OTF 新ゴ Pro R"/>
                <a:ea typeface="A-OTF 新ゴ Pro R"/>
                <a:cs typeface="A-OTF 新ゴ Pro R"/>
              </a:rPr>
              <a:t>サービス機関</a:t>
            </a:r>
            <a:endParaRPr kumimoji="1" lang="ja-JP" altLang="en-US"/>
          </a:p>
        </p:txBody>
      </p:sp>
      <p:sp>
        <p:nvSpPr>
          <p:cNvPr id="8" name="テキスト ボックス 7">
            <a:extLst>
              <a:ext uri="{FF2B5EF4-FFF2-40B4-BE49-F238E27FC236}">
                <a16:creationId xmlns:a16="http://schemas.microsoft.com/office/drawing/2014/main" id="{74802938-1E34-E243-AB3A-CA04719EA297}"/>
              </a:ext>
            </a:extLst>
          </p:cNvPr>
          <p:cNvSpPr txBox="1"/>
          <p:nvPr/>
        </p:nvSpPr>
        <p:spPr>
          <a:xfrm>
            <a:off x="6722728" y="3117531"/>
            <a:ext cx="1579278" cy="369332"/>
          </a:xfrm>
          <a:prstGeom prst="rect">
            <a:avLst/>
          </a:prstGeom>
          <a:noFill/>
        </p:spPr>
        <p:txBody>
          <a:bodyPr wrap="none" rtlCol="0">
            <a:spAutoFit/>
          </a:bodyPr>
          <a:lstStyle/>
          <a:p>
            <a:r>
              <a:rPr lang="ja-JP" altLang="en-US" b="1" u="sng">
                <a:solidFill>
                  <a:srgbClr val="0000FF"/>
                </a:solidFill>
                <a:latin typeface="A-OTF 新ゴ Pro R"/>
                <a:ea typeface="A-OTF 新ゴ Pro R"/>
                <a:cs typeface="A-OTF 新ゴ Pro R"/>
              </a:rPr>
              <a:t>サービス機関</a:t>
            </a:r>
            <a:endParaRPr kumimoji="1" lang="ja-JP" altLang="en-US"/>
          </a:p>
        </p:txBody>
      </p:sp>
    </p:spTree>
    <p:extLst>
      <p:ext uri="{BB962C8B-B14F-4D97-AF65-F5344CB8AC3E}">
        <p14:creationId xmlns:p14="http://schemas.microsoft.com/office/powerpoint/2010/main" val="11658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8A6B466-63EB-124B-90A1-F9B81F2D8A32}"/>
              </a:ext>
            </a:extLst>
          </p:cNvPr>
          <p:cNvSpPr/>
          <p:nvPr/>
        </p:nvSpPr>
        <p:spPr>
          <a:xfrm>
            <a:off x="302004" y="1417638"/>
            <a:ext cx="7281644" cy="36996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団とは</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a:bodyPr>
          <a:lstStyle/>
          <a:p>
            <a:r>
              <a:rPr kumimoji="1" lang="ja-JP" altLang="en-US">
                <a:latin typeface="+mj-ea"/>
                <a:ea typeface="+mj-ea"/>
              </a:rPr>
              <a:t>団委員会</a:t>
            </a:r>
            <a:endParaRPr kumimoji="1" lang="en-US" altLang="ja-JP" dirty="0">
              <a:latin typeface="+mj-ea"/>
              <a:ea typeface="+mj-ea"/>
            </a:endParaRPr>
          </a:p>
          <a:p>
            <a:r>
              <a:rPr lang="ja-JP" altLang="en-US">
                <a:latin typeface="+mj-ea"/>
                <a:ea typeface="+mj-ea"/>
              </a:rPr>
              <a:t>ビーバースカウト隊</a:t>
            </a:r>
            <a:endParaRPr lang="en-US" altLang="ja-JP" dirty="0">
              <a:latin typeface="+mj-ea"/>
              <a:ea typeface="+mj-ea"/>
            </a:endParaRPr>
          </a:p>
          <a:p>
            <a:r>
              <a:rPr kumimoji="1" lang="ja-JP" altLang="en-US">
                <a:latin typeface="+mj-ea"/>
                <a:ea typeface="+mj-ea"/>
              </a:rPr>
              <a:t>カブスカウト隊</a:t>
            </a:r>
            <a:endParaRPr kumimoji="1" lang="en-US" altLang="ja-JP" dirty="0">
              <a:latin typeface="+mj-ea"/>
              <a:ea typeface="+mj-ea"/>
            </a:endParaRPr>
          </a:p>
          <a:p>
            <a:r>
              <a:rPr kumimoji="1" lang="ja-JP" altLang="en-US">
                <a:latin typeface="+mj-ea"/>
                <a:ea typeface="+mj-ea"/>
              </a:rPr>
              <a:t>ボーイスカウト隊</a:t>
            </a:r>
            <a:endParaRPr kumimoji="1" lang="en-US" altLang="ja-JP" dirty="0">
              <a:latin typeface="+mj-ea"/>
              <a:ea typeface="+mj-ea"/>
            </a:endParaRPr>
          </a:p>
          <a:p>
            <a:r>
              <a:rPr lang="ja-JP" altLang="en-US">
                <a:latin typeface="+mj-ea"/>
                <a:ea typeface="+mj-ea"/>
              </a:rPr>
              <a:t>ベンチャースカウト隊</a:t>
            </a:r>
            <a:endParaRPr lang="en-US" altLang="ja-JP" dirty="0">
              <a:latin typeface="+mj-ea"/>
              <a:ea typeface="+mj-ea"/>
            </a:endParaRPr>
          </a:p>
          <a:p>
            <a:r>
              <a:rPr kumimoji="1" lang="ja-JP" altLang="en-US">
                <a:latin typeface="+mj-ea"/>
                <a:ea typeface="+mj-ea"/>
              </a:rPr>
              <a:t>ローバースカウト隊</a:t>
            </a:r>
            <a:endParaRPr lang="en-US" altLang="ja-JP" dirty="0">
              <a:latin typeface="+mj-ea"/>
              <a:ea typeface="+mj-ea"/>
            </a:endParaRPr>
          </a:p>
          <a:p>
            <a:pPr marL="0" indent="0">
              <a:buNone/>
            </a:pPr>
            <a:r>
              <a:rPr kumimoji="1" lang="en-US" altLang="ja-JP" dirty="0"/>
              <a:t>								</a:t>
            </a:r>
            <a:r>
              <a:rPr kumimoji="1" lang="ja-JP" altLang="en-US"/>
              <a:t>で構成される（標準）</a:t>
            </a:r>
            <a:endParaRPr kumimoji="1" lang="en-US" altLang="ja-JP" dirty="0"/>
          </a:p>
        </p:txBody>
      </p:sp>
      <p:grpSp>
        <p:nvGrpSpPr>
          <p:cNvPr id="12" name="グループ化 11">
            <a:extLst>
              <a:ext uri="{FF2B5EF4-FFF2-40B4-BE49-F238E27FC236}">
                <a16:creationId xmlns:a16="http://schemas.microsoft.com/office/drawing/2014/main" id="{6A1F2E32-A35C-3047-B8F9-7DFF04917AF3}"/>
              </a:ext>
            </a:extLst>
          </p:cNvPr>
          <p:cNvGrpSpPr/>
          <p:nvPr/>
        </p:nvGrpSpPr>
        <p:grpSpPr>
          <a:xfrm>
            <a:off x="6818327" y="2609919"/>
            <a:ext cx="1248153" cy="1248153"/>
            <a:chOff x="6818327" y="2609919"/>
            <a:chExt cx="1248153" cy="1248153"/>
          </a:xfrm>
        </p:grpSpPr>
        <p:sp>
          <p:nvSpPr>
            <p:cNvPr id="10" name="円/楕円 9">
              <a:extLst>
                <a:ext uri="{FF2B5EF4-FFF2-40B4-BE49-F238E27FC236}">
                  <a16:creationId xmlns:a16="http://schemas.microsoft.com/office/drawing/2014/main" id="{8D293D38-08D7-094D-AB94-B7D6F02E12D9}"/>
                </a:ext>
              </a:extLst>
            </p:cNvPr>
            <p:cNvSpPr/>
            <p:nvPr/>
          </p:nvSpPr>
          <p:spPr>
            <a:xfrm>
              <a:off x="6818327" y="2609919"/>
              <a:ext cx="1248153" cy="1248153"/>
            </a:xfrm>
            <a:prstGeom prst="ellipse">
              <a:avLst/>
            </a:prstGeom>
            <a:solidFill>
              <a:srgbClr val="FFFF00"/>
            </a:solidFill>
            <a:ln w="76200">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654B6D1-7D5F-6C43-BBAA-B9537045A9ED}"/>
                </a:ext>
              </a:extLst>
            </p:cNvPr>
            <p:cNvSpPr txBox="1"/>
            <p:nvPr/>
          </p:nvSpPr>
          <p:spPr>
            <a:xfrm>
              <a:off x="7042294" y="2829827"/>
              <a:ext cx="800219" cy="830997"/>
            </a:xfrm>
            <a:prstGeom prst="rect">
              <a:avLst/>
            </a:prstGeom>
            <a:noFill/>
          </p:spPr>
          <p:txBody>
            <a:bodyPr wrap="none" rtlCol="0">
              <a:spAutoFit/>
            </a:bodyPr>
            <a:lstStyle/>
            <a:p>
              <a:r>
                <a:rPr lang="ja-JP" altLang="en-US" sz="4800" dirty="0">
                  <a:latin typeface="A-OTF 新ゴ Pro B"/>
                  <a:ea typeface="A-OTF 新ゴ Pro B"/>
                  <a:cs typeface="A-OTF 新ゴ Pro B"/>
                </a:rPr>
                <a:t>団</a:t>
              </a:r>
              <a:endParaRPr kumimoji="1" lang="ja-JP" altLang="en-US" sz="4800" dirty="0">
                <a:latin typeface="A-OTF 新ゴ Pro B"/>
                <a:ea typeface="A-OTF 新ゴ Pro B"/>
                <a:cs typeface="A-OTF 新ゴ Pro B"/>
              </a:endParaRPr>
            </a:p>
          </p:txBody>
        </p:sp>
      </p:grpSp>
    </p:spTree>
    <p:extLst>
      <p:ext uri="{BB962C8B-B14F-4D97-AF65-F5344CB8AC3E}">
        <p14:creationId xmlns:p14="http://schemas.microsoft.com/office/powerpoint/2010/main" val="37457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dissolve">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normAutofit/>
          </a:bodyPr>
          <a:lstStyle/>
          <a:p>
            <a:r>
              <a:rPr lang="ja-JP" altLang="en-US" sz="3800"/>
              <a:t>どんな隊指導者を選任･養成するか</a:t>
            </a:r>
            <a:r>
              <a:rPr lang="ja-JP" altLang="en-US" sz="3800" dirty="0"/>
              <a:t>？</a:t>
            </a:r>
            <a:endParaRPr kumimoji="1" lang="ja-JP" altLang="en-US" sz="3800" b="1" dirty="0">
              <a:latin typeface="Arial"/>
              <a:ea typeface="HGP創英角ｺﾞｼｯｸUB"/>
              <a:cs typeface="Arial"/>
            </a:endParaRPr>
          </a:p>
        </p:txBody>
      </p:sp>
      <p:sp>
        <p:nvSpPr>
          <p:cNvPr id="3" name="コンテンツ プレースホルダー 2"/>
          <p:cNvSpPr>
            <a:spLocks noGrp="1"/>
          </p:cNvSpPr>
          <p:nvPr>
            <p:ph idx="1"/>
          </p:nvPr>
        </p:nvSpPr>
        <p:spPr>
          <a:xfrm>
            <a:off x="890495" y="1998451"/>
            <a:ext cx="7598407" cy="3744760"/>
          </a:xfrm>
        </p:spPr>
        <p:txBody>
          <a:bodyPr>
            <a:noAutofit/>
          </a:bodyPr>
          <a:lstStyle/>
          <a:p>
            <a:pPr marL="457200" indent="-457200">
              <a:buFont typeface="+mj-lt"/>
              <a:buAutoNum type="arabicPeriod"/>
            </a:pPr>
            <a:r>
              <a:rPr lang="ja-JP" altLang="en-US" sz="2200" dirty="0">
                <a:latin typeface="+mj-ea"/>
                <a:ea typeface="+mj-ea"/>
                <a:cs typeface="A-OTF 新ゴ Pro R"/>
              </a:rPr>
              <a:t>地域社会</a:t>
            </a:r>
            <a:r>
              <a:rPr lang="en-US" altLang="ja-JP" sz="2200" dirty="0">
                <a:latin typeface="+mj-ea"/>
                <a:ea typeface="+mj-ea"/>
                <a:cs typeface="A-OTF 新ゴ Pro R"/>
              </a:rPr>
              <a:t>､</a:t>
            </a:r>
            <a:r>
              <a:rPr lang="ja-JP" altLang="en-US" sz="2200" dirty="0">
                <a:latin typeface="+mj-ea"/>
                <a:ea typeface="+mj-ea"/>
                <a:cs typeface="A-OTF 新ゴ Pro R"/>
              </a:rPr>
              <a:t>団内</a:t>
            </a:r>
            <a:r>
              <a:rPr lang="en-US" altLang="ja-JP" sz="2200" dirty="0">
                <a:latin typeface="+mj-ea"/>
                <a:ea typeface="+mj-ea"/>
                <a:cs typeface="A-OTF 新ゴ Pro R"/>
              </a:rPr>
              <a:t>､</a:t>
            </a:r>
            <a:r>
              <a:rPr lang="ja-JP" altLang="en-US" sz="2200" dirty="0">
                <a:latin typeface="+mj-ea"/>
                <a:ea typeface="+mj-ea"/>
                <a:cs typeface="A-OTF 新ゴ Pro R"/>
              </a:rPr>
              <a:t>他の指導者</a:t>
            </a:r>
            <a:r>
              <a:rPr lang="en-US" altLang="ja-JP" sz="2200" dirty="0">
                <a:latin typeface="+mj-ea"/>
                <a:ea typeface="+mj-ea"/>
                <a:cs typeface="A-OTF 新ゴ Pro R"/>
              </a:rPr>
              <a:t>､</a:t>
            </a:r>
            <a:r>
              <a:rPr lang="ja-JP" altLang="en-US" sz="2200">
                <a:latin typeface="+mj-ea"/>
                <a:ea typeface="+mj-ea"/>
                <a:cs typeface="A-OTF 新ゴ Pro R"/>
              </a:rPr>
              <a:t>保護者と友好な</a:t>
            </a:r>
            <a:r>
              <a:rPr lang="ja-JP" altLang="en-US" sz="2200" dirty="0">
                <a:latin typeface="+mj-ea"/>
                <a:ea typeface="+mj-ea"/>
                <a:cs typeface="A-OTF 新ゴ Pro R"/>
              </a:rPr>
              <a:t>人間関係を構築することができる。</a:t>
            </a:r>
          </a:p>
          <a:p>
            <a:pPr marL="457200" indent="-457200">
              <a:buFont typeface="+mj-lt"/>
              <a:buAutoNum type="arabicPeriod"/>
            </a:pPr>
            <a:r>
              <a:rPr lang="ja-JP" altLang="en-US" sz="2200" dirty="0">
                <a:latin typeface="+mj-ea"/>
                <a:ea typeface="+mj-ea"/>
                <a:cs typeface="A-OTF 新ゴ Pro R"/>
              </a:rPr>
              <a:t>スカウトの成長に寄与することを自己の活動の第１義としている。</a:t>
            </a:r>
          </a:p>
          <a:p>
            <a:pPr marL="457200" indent="-457200">
              <a:buFont typeface="+mj-lt"/>
              <a:buAutoNum type="arabicPeriod"/>
            </a:pPr>
            <a:r>
              <a:rPr lang="ja-JP" altLang="en-US" sz="2200" dirty="0">
                <a:latin typeface="+mj-ea"/>
                <a:ea typeface="+mj-ea"/>
                <a:cs typeface="A-OTF 新ゴ Pro R"/>
              </a:rPr>
              <a:t>常に標準隊編成を目指す情熱を有する。</a:t>
            </a:r>
          </a:p>
          <a:p>
            <a:pPr marL="457200" indent="-457200">
              <a:buFont typeface="+mj-lt"/>
              <a:buAutoNum type="arabicPeriod"/>
            </a:pPr>
            <a:r>
              <a:rPr lang="ja-JP" altLang="en-US" sz="2200" dirty="0">
                <a:latin typeface="+mj-ea"/>
                <a:ea typeface="+mj-ea"/>
                <a:cs typeface="A-OTF 新ゴ Pro R"/>
              </a:rPr>
              <a:t>スカウト全員の上進を目指す情熱を有する。</a:t>
            </a:r>
          </a:p>
          <a:p>
            <a:pPr marL="457200" indent="-457200">
              <a:buFont typeface="+mj-lt"/>
              <a:buAutoNum type="arabicPeriod"/>
            </a:pPr>
            <a:r>
              <a:rPr lang="ja-JP" altLang="en-US" sz="2200" dirty="0">
                <a:latin typeface="+mj-ea"/>
                <a:ea typeface="+mj-ea"/>
                <a:cs typeface="A-OTF 新ゴ Pro R"/>
              </a:rPr>
              <a:t>野外活動等に関する一定のスカウト技能を有する。</a:t>
            </a:r>
          </a:p>
          <a:p>
            <a:pPr marL="457200" indent="-457200">
              <a:buFont typeface="+mj-lt"/>
              <a:buAutoNum type="arabicPeriod"/>
            </a:pPr>
            <a:r>
              <a:rPr lang="ja-JP" altLang="en-US" sz="2200" dirty="0">
                <a:latin typeface="+mj-ea"/>
                <a:ea typeface="+mj-ea"/>
                <a:cs typeface="A-OTF 新ゴ Pro R"/>
              </a:rPr>
              <a:t>当該部門プログラムを適切に運用できる能力を有する。</a:t>
            </a:r>
          </a:p>
          <a:p>
            <a:pPr marL="457200" indent="-457200">
              <a:buFont typeface="+mj-lt"/>
              <a:buAutoNum type="arabicPeriod"/>
            </a:pPr>
            <a:r>
              <a:rPr lang="ja-JP" altLang="en-US" sz="2200" dirty="0">
                <a:latin typeface="+mj-ea"/>
                <a:ea typeface="+mj-ea"/>
                <a:cs typeface="A-OTF 新ゴ Pro R"/>
              </a:rPr>
              <a:t>プログラム企画能力</a:t>
            </a:r>
            <a:r>
              <a:rPr lang="ja-JP" altLang="en-US" sz="2200">
                <a:latin typeface="+mj-ea"/>
                <a:ea typeface="+mj-ea"/>
                <a:cs typeface="A-OTF 新ゴ Pro R"/>
              </a:rPr>
              <a:t>を有する。</a:t>
            </a:r>
            <a:endParaRPr kumimoji="1" lang="ja-JP" altLang="en-US" sz="2200" dirty="0">
              <a:latin typeface="+mj-ea"/>
              <a:ea typeface="+mj-ea"/>
              <a:cs typeface="A-OTF 新ゴ Pro R"/>
            </a:endParaRPr>
          </a:p>
        </p:txBody>
      </p:sp>
    </p:spTree>
    <p:extLst>
      <p:ext uri="{BB962C8B-B14F-4D97-AF65-F5344CB8AC3E}">
        <p14:creationId xmlns:p14="http://schemas.microsoft.com/office/powerpoint/2010/main" val="37151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normAutofit fontScale="90000"/>
          </a:bodyPr>
          <a:lstStyle/>
          <a:p>
            <a:r>
              <a:rPr lang="ja-JP" altLang="en-US" dirty="0"/>
              <a:t>どんな隊長</a:t>
            </a:r>
            <a:r>
              <a:rPr lang="en-US" altLang="ja-JP" dirty="0"/>
              <a:t>(</a:t>
            </a:r>
            <a:r>
              <a:rPr lang="ja-JP" altLang="en-US" dirty="0"/>
              <a:t>隊指導者</a:t>
            </a:r>
            <a:r>
              <a:rPr lang="en-US" altLang="ja-JP" dirty="0"/>
              <a:t>)</a:t>
            </a:r>
            <a:r>
              <a:rPr lang="ja-JP" altLang="en-US" dirty="0"/>
              <a:t>を育てるか？</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890495" y="1998451"/>
            <a:ext cx="7598407" cy="3744760"/>
          </a:xfrm>
        </p:spPr>
        <p:txBody>
          <a:bodyPr>
            <a:noAutofit/>
          </a:bodyPr>
          <a:lstStyle/>
          <a:p>
            <a:pPr marL="0" indent="0">
              <a:buNone/>
            </a:pPr>
            <a:r>
              <a:rPr lang="ja-JP" altLang="en-US">
                <a:solidFill>
                  <a:srgbClr val="C00000"/>
                </a:solidFill>
              </a:rPr>
              <a:t>「 指導者養成に関する指針」</a:t>
            </a:r>
            <a:r>
              <a:rPr lang="ja-JP" altLang="en-US"/>
              <a:t>で提示</a:t>
            </a:r>
            <a:endParaRPr lang="en-US" altLang="ja-JP" dirty="0"/>
          </a:p>
          <a:p>
            <a:pPr marL="0" indent="0">
              <a:buNone/>
            </a:pPr>
            <a:endParaRPr lang="en-US" altLang="ja-JP" dirty="0"/>
          </a:p>
          <a:p>
            <a:r>
              <a:rPr lang="ja-JP" altLang="en-US"/>
              <a:t>「任務」</a:t>
            </a:r>
            <a:endParaRPr lang="en-US" altLang="ja-JP" dirty="0"/>
          </a:p>
          <a:p>
            <a:r>
              <a:rPr lang="ja-JP" altLang="en-US"/>
              <a:t>「就任時に備えていることを期待され</a:t>
            </a:r>
            <a:r>
              <a:rPr lang="en-US" altLang="ja-JP" dirty="0"/>
              <a:t>  </a:t>
            </a:r>
            <a:r>
              <a:rPr lang="ja-JP" altLang="en-US"/>
              <a:t>る知識・技能」</a:t>
            </a:r>
          </a:p>
          <a:p>
            <a:r>
              <a:rPr lang="ja-JP" altLang="en-US"/>
              <a:t>「就任後求められる努力目標」</a:t>
            </a:r>
          </a:p>
          <a:p>
            <a:pPr marL="457200" indent="-457200">
              <a:buFont typeface="+mj-lt"/>
              <a:buAutoNum type="arabicPeriod"/>
            </a:pPr>
            <a:endParaRPr kumimoji="1" lang="ja-JP" altLang="en-US" sz="2200" dirty="0">
              <a:latin typeface="A-OTF 新ゴ Pro R"/>
              <a:ea typeface="A-OTF 新ゴ Pro R"/>
              <a:cs typeface="A-OTF 新ゴ Pro R"/>
            </a:endParaRPr>
          </a:p>
        </p:txBody>
      </p:sp>
    </p:spTree>
    <p:extLst>
      <p:ext uri="{BB962C8B-B14F-4D97-AF65-F5344CB8AC3E}">
        <p14:creationId xmlns:p14="http://schemas.microsoft.com/office/powerpoint/2010/main" val="22228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normAutofit/>
          </a:bodyPr>
          <a:lstStyle/>
          <a:p>
            <a:r>
              <a:rPr lang="ja-JP" altLang="en-US"/>
              <a:t>まとめ</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890495" y="1998451"/>
            <a:ext cx="7598407" cy="3744760"/>
          </a:xfrm>
        </p:spPr>
        <p:txBody>
          <a:bodyPr>
            <a:noAutofit/>
          </a:bodyPr>
          <a:lstStyle/>
          <a:p>
            <a:r>
              <a:rPr lang="ja-JP" altLang="en-US"/>
              <a:t>地域社会からスカウト運動への信頼を確保するために、団の存続は、最も重要である。</a:t>
            </a:r>
          </a:p>
          <a:p>
            <a:r>
              <a:rPr lang="ja-JP" altLang="en-US"/>
              <a:t>団の永続的な発展のためにも、隊においては正しいスカウト活動が実施され、また団においては正しい運営がなされることが必要である。</a:t>
            </a:r>
          </a:p>
        </p:txBody>
      </p:sp>
    </p:spTree>
    <p:extLst>
      <p:ext uri="{BB962C8B-B14F-4D97-AF65-F5344CB8AC3E}">
        <p14:creationId xmlns:p14="http://schemas.microsoft.com/office/powerpoint/2010/main" val="27645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0962"/>
            <a:ext cx="8229600" cy="1143000"/>
          </a:xfrm>
        </p:spPr>
        <p:txBody>
          <a:bodyPr/>
          <a:lstStyle/>
          <a:p>
            <a:r>
              <a:rPr lang="ja-JP" altLang="en-US" b="1" dirty="0">
                <a:latin typeface="Arial"/>
                <a:ea typeface="HGP創英角ｺﾞｼｯｸUB"/>
                <a:cs typeface="Arial"/>
              </a:rPr>
              <a:t>５つの「じんざい」</a:t>
            </a:r>
            <a:endParaRPr kumimoji="1" lang="ja-JP" altLang="en-US" b="1" dirty="0">
              <a:latin typeface="Arial"/>
              <a:ea typeface="HGP創英角ｺﾞｼｯｸUB"/>
              <a:cs typeface="Arial"/>
            </a:endParaRPr>
          </a:p>
        </p:txBody>
      </p:sp>
      <p:sp>
        <p:nvSpPr>
          <p:cNvPr id="3" name="コンテンツ プレースホルダー 2"/>
          <p:cNvSpPr>
            <a:spLocks noGrp="1"/>
          </p:cNvSpPr>
          <p:nvPr>
            <p:ph idx="1"/>
          </p:nvPr>
        </p:nvSpPr>
        <p:spPr>
          <a:xfrm>
            <a:off x="1291948" y="2410404"/>
            <a:ext cx="6532732" cy="603941"/>
          </a:xfrm>
        </p:spPr>
        <p:txBody>
          <a:bodyPr>
            <a:noAutofit/>
          </a:bodyPr>
          <a:lstStyle/>
          <a:p>
            <a:pPr marL="0" indent="0" algn="ctr">
              <a:buNone/>
            </a:pPr>
            <a:r>
              <a:rPr kumimoji="1" lang="ja-JP" altLang="en-US" b="1" dirty="0">
                <a:latin typeface="ＭＳ Ｐゴシック"/>
                <a:ea typeface="ＭＳ Ｐゴシック"/>
                <a:cs typeface="ＭＳ Ｐゴシック"/>
              </a:rPr>
              <a:t>人財（いなくては困る人）</a:t>
            </a:r>
          </a:p>
        </p:txBody>
      </p:sp>
      <p:sp>
        <p:nvSpPr>
          <p:cNvPr id="4" name="コンテンツ プレースホルダー 2"/>
          <p:cNvSpPr txBox="1">
            <a:spLocks/>
          </p:cNvSpPr>
          <p:nvPr/>
        </p:nvSpPr>
        <p:spPr>
          <a:xfrm>
            <a:off x="1291948" y="3070714"/>
            <a:ext cx="6532732" cy="603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b="1" dirty="0">
                <a:latin typeface="ＭＳ Ｐゴシック"/>
                <a:ea typeface="ＭＳ Ｐゴシック"/>
                <a:cs typeface="ＭＳ Ｐゴシック"/>
              </a:rPr>
              <a:t>人材（いてほしい人）</a:t>
            </a:r>
          </a:p>
        </p:txBody>
      </p:sp>
      <p:sp>
        <p:nvSpPr>
          <p:cNvPr id="5" name="コンテンツ プレースホルダー 2"/>
          <p:cNvSpPr txBox="1">
            <a:spLocks/>
          </p:cNvSpPr>
          <p:nvPr/>
        </p:nvSpPr>
        <p:spPr>
          <a:xfrm>
            <a:off x="1291948" y="3731024"/>
            <a:ext cx="6532732" cy="603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b="1" dirty="0">
                <a:latin typeface="ＭＳ Ｐゴシック"/>
                <a:ea typeface="ＭＳ Ｐゴシック"/>
                <a:cs typeface="ＭＳ Ｐゴシック"/>
              </a:rPr>
              <a:t>人在（いるだけの人）</a:t>
            </a:r>
          </a:p>
        </p:txBody>
      </p:sp>
      <p:sp>
        <p:nvSpPr>
          <p:cNvPr id="6" name="コンテンツ プレースホルダー 2"/>
          <p:cNvSpPr txBox="1">
            <a:spLocks/>
          </p:cNvSpPr>
          <p:nvPr/>
        </p:nvSpPr>
        <p:spPr>
          <a:xfrm>
            <a:off x="1291948" y="4391334"/>
            <a:ext cx="6532732" cy="603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b="1" dirty="0">
                <a:latin typeface="ＭＳ Ｐゴシック"/>
                <a:ea typeface="ＭＳ Ｐゴシック"/>
                <a:cs typeface="ＭＳ Ｐゴシック"/>
              </a:rPr>
              <a:t>人災（いない方がよい人）</a:t>
            </a:r>
          </a:p>
        </p:txBody>
      </p:sp>
      <p:sp>
        <p:nvSpPr>
          <p:cNvPr id="7" name="コンテンツ プレースホルダー 2"/>
          <p:cNvSpPr txBox="1">
            <a:spLocks/>
          </p:cNvSpPr>
          <p:nvPr/>
        </p:nvSpPr>
        <p:spPr>
          <a:xfrm>
            <a:off x="1291948" y="5051645"/>
            <a:ext cx="6532732" cy="6039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b="1" dirty="0">
                <a:latin typeface="ＭＳ Ｐゴシック"/>
                <a:ea typeface="ＭＳ Ｐゴシック"/>
                <a:cs typeface="ＭＳ Ｐゴシック"/>
              </a:rPr>
              <a:t>人罪（いては困る人）</a:t>
            </a:r>
          </a:p>
        </p:txBody>
      </p:sp>
    </p:spTree>
    <p:extLst>
      <p:ext uri="{BB962C8B-B14F-4D97-AF65-F5344CB8AC3E}">
        <p14:creationId xmlns:p14="http://schemas.microsoft.com/office/powerpoint/2010/main" val="4501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10703"/>
            <a:ext cx="8229600" cy="962547"/>
          </a:xfrm>
        </p:spPr>
        <p:txBody>
          <a:bodyPr>
            <a:normAutofit/>
          </a:bodyPr>
          <a:lstStyle/>
          <a:p>
            <a:r>
              <a:rPr kumimoji="1" lang="ja-JP" altLang="en-US" b="1" dirty="0">
                <a:latin typeface="Arial"/>
                <a:ea typeface="HGP創英角ｺﾞｼｯｸUB"/>
                <a:cs typeface="Arial"/>
              </a:rPr>
              <a:t>団が目指すスカウティング</a:t>
            </a:r>
          </a:p>
        </p:txBody>
      </p:sp>
      <p:sp>
        <p:nvSpPr>
          <p:cNvPr id="5" name="テキスト ボックス 4"/>
          <p:cNvSpPr txBox="1"/>
          <p:nvPr/>
        </p:nvSpPr>
        <p:spPr>
          <a:xfrm>
            <a:off x="1745687" y="3825638"/>
            <a:ext cx="5296463" cy="523220"/>
          </a:xfrm>
          <a:prstGeom prst="rect">
            <a:avLst/>
          </a:prstGeom>
          <a:noFill/>
        </p:spPr>
        <p:txBody>
          <a:bodyPr wrap="square" rtlCol="0">
            <a:spAutoFit/>
          </a:bodyPr>
          <a:lstStyle/>
          <a:p>
            <a:r>
              <a:rPr kumimoji="1" lang="en-US" altLang="ja-JP" sz="2800" b="1" dirty="0">
                <a:latin typeface="Arial"/>
                <a:cs typeface="Arial"/>
              </a:rPr>
              <a:t>   2  do my Best</a:t>
            </a:r>
            <a:endParaRPr kumimoji="1" lang="ja-JP" altLang="en-US" sz="2800" b="1" dirty="0">
              <a:latin typeface="Arial"/>
              <a:cs typeface="Arial"/>
            </a:endParaRPr>
          </a:p>
        </p:txBody>
      </p:sp>
      <p:sp>
        <p:nvSpPr>
          <p:cNvPr id="4" name="タイトル 1"/>
          <p:cNvSpPr txBox="1">
            <a:spLocks/>
          </p:cNvSpPr>
          <p:nvPr/>
        </p:nvSpPr>
        <p:spPr>
          <a:xfrm>
            <a:off x="609600" y="1968500"/>
            <a:ext cx="8229600" cy="9625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Arial"/>
                <a:ea typeface="HGP創英角ｺﾞｼｯｸUB"/>
                <a:cs typeface="Arial"/>
              </a:rPr>
              <a:t>楽しいスカウティング</a:t>
            </a:r>
          </a:p>
        </p:txBody>
      </p:sp>
      <p:sp>
        <p:nvSpPr>
          <p:cNvPr id="6" name="テキスト ボックス 5"/>
          <p:cNvSpPr txBox="1"/>
          <p:nvPr/>
        </p:nvSpPr>
        <p:spPr>
          <a:xfrm>
            <a:off x="1745687" y="4279008"/>
            <a:ext cx="5296463" cy="523220"/>
          </a:xfrm>
          <a:prstGeom prst="rect">
            <a:avLst/>
          </a:prstGeom>
          <a:noFill/>
        </p:spPr>
        <p:txBody>
          <a:bodyPr wrap="square" rtlCol="0">
            <a:spAutoFit/>
          </a:bodyPr>
          <a:lstStyle/>
          <a:p>
            <a:r>
              <a:rPr kumimoji="1" lang="en-US" altLang="ja-JP" sz="2800" b="1" dirty="0">
                <a:latin typeface="Arial"/>
                <a:cs typeface="Arial"/>
              </a:rPr>
              <a:t>+ 2  have fun Scouting</a:t>
            </a:r>
            <a:endParaRPr kumimoji="1" lang="ja-JP" altLang="en-US" sz="2800" b="1" dirty="0">
              <a:latin typeface="Arial"/>
              <a:cs typeface="Arial"/>
            </a:endParaRPr>
          </a:p>
        </p:txBody>
      </p:sp>
      <p:cxnSp>
        <p:nvCxnSpPr>
          <p:cNvPr id="7" name="直線コネクタ 6"/>
          <p:cNvCxnSpPr/>
          <p:nvPr/>
        </p:nvCxnSpPr>
        <p:spPr>
          <a:xfrm>
            <a:off x="1428750" y="4802228"/>
            <a:ext cx="542925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1745687" y="4811516"/>
            <a:ext cx="5296463" cy="523220"/>
          </a:xfrm>
          <a:prstGeom prst="rect">
            <a:avLst/>
          </a:prstGeom>
          <a:noFill/>
        </p:spPr>
        <p:txBody>
          <a:bodyPr wrap="square" rtlCol="0">
            <a:spAutoFit/>
          </a:bodyPr>
          <a:lstStyle/>
          <a:p>
            <a:r>
              <a:rPr kumimoji="1" lang="en-US" altLang="ja-JP" sz="2800" b="1" dirty="0">
                <a:latin typeface="Arial"/>
                <a:cs typeface="Arial"/>
              </a:rPr>
              <a:t>   </a:t>
            </a:r>
            <a:r>
              <a:rPr lang="en-US" altLang="ja-JP" sz="2800" b="1" dirty="0">
                <a:latin typeface="Arial"/>
                <a:cs typeface="Arial"/>
              </a:rPr>
              <a:t>4</a:t>
            </a:r>
            <a:r>
              <a:rPr kumimoji="1" lang="en-US" altLang="ja-JP" sz="2800" b="1" dirty="0">
                <a:latin typeface="Arial"/>
                <a:cs typeface="Arial"/>
              </a:rPr>
              <a:t>  Good Scouting</a:t>
            </a:r>
            <a:endParaRPr kumimoji="1" lang="ja-JP" altLang="en-US" sz="2800" b="1" dirty="0">
              <a:latin typeface="Arial"/>
              <a:cs typeface="Arial"/>
            </a:endParaRPr>
          </a:p>
        </p:txBody>
      </p:sp>
      <p:sp>
        <p:nvSpPr>
          <p:cNvPr id="9" name="テキスト ボックス 8"/>
          <p:cNvSpPr txBox="1"/>
          <p:nvPr/>
        </p:nvSpPr>
        <p:spPr>
          <a:xfrm>
            <a:off x="6946900" y="4297166"/>
            <a:ext cx="1531111" cy="369332"/>
          </a:xfrm>
          <a:prstGeom prst="rect">
            <a:avLst/>
          </a:prstGeom>
          <a:noFill/>
        </p:spPr>
        <p:txBody>
          <a:bodyPr wrap="none" rtlCol="0">
            <a:spAutoFit/>
          </a:bodyPr>
          <a:lstStyle/>
          <a:p>
            <a:r>
              <a:rPr kumimoji="1" lang="en-US" altLang="ja-JP" dirty="0">
                <a:latin typeface="A-OTF 新ゴ Pro M"/>
                <a:ea typeface="A-OTF 新ゴ Pro M"/>
                <a:cs typeface="A-OTF 新ゴ Pro M"/>
              </a:rPr>
              <a:t>｢2｣</a:t>
            </a:r>
            <a:r>
              <a:rPr lang="en-US" altLang="ja-JP" dirty="0">
                <a:latin typeface="A-OTF 新ゴ Pro M"/>
                <a:ea typeface="A-OTF 新ゴ Pro M"/>
                <a:cs typeface="A-OTF 新ゴ Pro M"/>
              </a:rPr>
              <a:t>→</a:t>
            </a:r>
            <a:r>
              <a:rPr lang="ja-JP" altLang="en-US" dirty="0">
                <a:latin typeface="A-OTF 新ゴ Pro M"/>
                <a:ea typeface="A-OTF 新ゴ Pro M"/>
                <a:cs typeface="A-OTF 新ゴ Pro M"/>
              </a:rPr>
              <a:t>「</a:t>
            </a:r>
            <a:r>
              <a:rPr lang="en-US" altLang="ja-JP" dirty="0">
                <a:latin typeface="A-OTF 新ゴ Pro M"/>
                <a:ea typeface="A-OTF 新ゴ Pro M"/>
                <a:cs typeface="A-OTF 新ゴ Pro M"/>
              </a:rPr>
              <a:t>to</a:t>
            </a:r>
            <a:r>
              <a:rPr lang="ja-JP" altLang="en-US" dirty="0">
                <a:latin typeface="A-OTF 新ゴ Pro M"/>
                <a:ea typeface="A-OTF 新ゴ Pro M"/>
                <a:cs typeface="A-OTF 新ゴ Pro M"/>
              </a:rPr>
              <a:t>」</a:t>
            </a:r>
            <a:endParaRPr kumimoji="1" lang="ja-JP" altLang="en-US" dirty="0">
              <a:latin typeface="A-OTF 新ゴ Pro M"/>
              <a:ea typeface="A-OTF 新ゴ Pro M"/>
              <a:cs typeface="A-OTF 新ゴ Pro M"/>
            </a:endParaRPr>
          </a:p>
        </p:txBody>
      </p:sp>
      <p:sp>
        <p:nvSpPr>
          <p:cNvPr id="10" name="テキスト ボックス 9"/>
          <p:cNvSpPr txBox="1"/>
          <p:nvPr/>
        </p:nvSpPr>
        <p:spPr>
          <a:xfrm>
            <a:off x="6959600" y="4671064"/>
            <a:ext cx="1638300" cy="369332"/>
          </a:xfrm>
          <a:prstGeom prst="rect">
            <a:avLst/>
          </a:prstGeom>
          <a:noFill/>
        </p:spPr>
        <p:txBody>
          <a:bodyPr wrap="square" rtlCol="0">
            <a:spAutoFit/>
          </a:bodyPr>
          <a:lstStyle/>
          <a:p>
            <a:r>
              <a:rPr kumimoji="1" lang="en-US" altLang="ja-JP" dirty="0">
                <a:latin typeface="A-OTF 新ゴ Pro M"/>
                <a:ea typeface="A-OTF 新ゴ Pro M"/>
                <a:cs typeface="A-OTF 新ゴ Pro M"/>
              </a:rPr>
              <a:t>｢4｣</a:t>
            </a:r>
            <a:r>
              <a:rPr lang="en-US" altLang="ja-JP" dirty="0">
                <a:latin typeface="A-OTF 新ゴ Pro M"/>
                <a:ea typeface="A-OTF 新ゴ Pro M"/>
                <a:cs typeface="A-OTF 新ゴ Pro M"/>
              </a:rPr>
              <a:t>→</a:t>
            </a:r>
            <a:r>
              <a:rPr lang="ja-JP" altLang="en-US" dirty="0">
                <a:latin typeface="A-OTF 新ゴ Pro M"/>
                <a:ea typeface="A-OTF 新ゴ Pro M"/>
                <a:cs typeface="A-OTF 新ゴ Pro M"/>
              </a:rPr>
              <a:t>「</a:t>
            </a:r>
            <a:r>
              <a:rPr lang="en-US" altLang="ja-JP" dirty="0">
                <a:latin typeface="A-OTF 新ゴ Pro M"/>
                <a:ea typeface="A-OTF 新ゴ Pro M"/>
                <a:cs typeface="A-OTF 新ゴ Pro M"/>
              </a:rPr>
              <a:t>for</a:t>
            </a:r>
            <a:r>
              <a:rPr lang="ja-JP" altLang="en-US" dirty="0">
                <a:latin typeface="A-OTF 新ゴ Pro M"/>
                <a:ea typeface="A-OTF 新ゴ Pro M"/>
                <a:cs typeface="A-OTF 新ゴ Pro M"/>
              </a:rPr>
              <a:t>」</a:t>
            </a:r>
            <a:endParaRPr kumimoji="1" lang="ja-JP" altLang="en-US" dirty="0">
              <a:latin typeface="A-OTF 新ゴ Pro M"/>
              <a:ea typeface="A-OTF 新ゴ Pro M"/>
              <a:cs typeface="A-OTF 新ゴ Pro M"/>
            </a:endParaRPr>
          </a:p>
        </p:txBody>
      </p:sp>
    </p:spTree>
    <p:extLst>
      <p:ext uri="{BB962C8B-B14F-4D97-AF65-F5344CB8AC3E}">
        <p14:creationId xmlns:p14="http://schemas.microsoft.com/office/powerpoint/2010/main" val="20437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0303"/>
            <a:ext cx="8229600" cy="1878685"/>
          </a:xfrm>
        </p:spPr>
        <p:txBody>
          <a:bodyPr>
            <a:normAutofit fontScale="90000"/>
          </a:bodyPr>
          <a:lstStyle/>
          <a:p>
            <a:r>
              <a:rPr kumimoji="1" lang="en-US" altLang="ja-JP" b="1" dirty="0">
                <a:latin typeface="Arial"/>
                <a:ea typeface="HGP創英角ｺﾞｼｯｸUB"/>
                <a:cs typeface="Arial"/>
              </a:rPr>
              <a:t>Good  Scouting</a:t>
            </a:r>
            <a:br>
              <a:rPr kumimoji="1" lang="en-US" altLang="ja-JP" b="1" dirty="0">
                <a:latin typeface="Arial"/>
                <a:ea typeface="HGP創英角ｺﾞｼｯｸUB"/>
                <a:cs typeface="Arial"/>
              </a:rPr>
            </a:br>
            <a:r>
              <a:rPr lang="en-US" altLang="ja-JP" b="1" dirty="0">
                <a:latin typeface="Arial"/>
                <a:ea typeface="HGP創英角ｺﾞｼｯｸUB"/>
                <a:cs typeface="Arial"/>
              </a:rPr>
              <a:t>needs</a:t>
            </a:r>
            <a:br>
              <a:rPr lang="en-US" altLang="ja-JP" b="1" dirty="0">
                <a:latin typeface="Arial"/>
                <a:ea typeface="HGP創英角ｺﾞｼｯｸUB"/>
                <a:cs typeface="Arial"/>
              </a:rPr>
            </a:br>
            <a:r>
              <a:rPr lang="en-US" altLang="ja-JP" b="1" dirty="0">
                <a:latin typeface="Arial"/>
                <a:ea typeface="HGP創英角ｺﾞｼｯｸUB"/>
                <a:cs typeface="Arial"/>
              </a:rPr>
              <a:t>Good Leaders</a:t>
            </a:r>
            <a:endParaRPr kumimoji="1" lang="ja-JP" altLang="en-US" b="1" dirty="0">
              <a:latin typeface="Arial"/>
              <a:ea typeface="HGP創英角ｺﾞｼｯｸUB"/>
              <a:cs typeface="Arial"/>
            </a:endParaRPr>
          </a:p>
        </p:txBody>
      </p:sp>
      <p:sp>
        <p:nvSpPr>
          <p:cNvPr id="5" name="テキスト ボックス 4"/>
          <p:cNvSpPr txBox="1"/>
          <p:nvPr/>
        </p:nvSpPr>
        <p:spPr>
          <a:xfrm>
            <a:off x="532837" y="4087248"/>
            <a:ext cx="8007159" cy="523220"/>
          </a:xfrm>
          <a:prstGeom prst="rect">
            <a:avLst/>
          </a:prstGeom>
          <a:noFill/>
        </p:spPr>
        <p:txBody>
          <a:bodyPr wrap="square" rtlCol="0">
            <a:spAutoFit/>
          </a:bodyPr>
          <a:lstStyle/>
          <a:p>
            <a:r>
              <a:rPr lang="ja-JP" altLang="en-US" sz="2800" dirty="0"/>
              <a:t>良いスカウティングには、良い指導者が必要です</a:t>
            </a:r>
            <a:endParaRPr kumimoji="1" lang="ja-JP" altLang="en-US" sz="2800" dirty="0"/>
          </a:p>
        </p:txBody>
      </p:sp>
    </p:spTree>
    <p:extLst>
      <p:ext uri="{BB962C8B-B14F-4D97-AF65-F5344CB8AC3E}">
        <p14:creationId xmlns:p14="http://schemas.microsoft.com/office/powerpoint/2010/main" val="1186270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団とは</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fontScale="92500" lnSpcReduction="20000"/>
          </a:bodyPr>
          <a:lstStyle/>
          <a:p>
            <a:r>
              <a:rPr lang="ja-JP" altLang="en-US"/>
              <a:t>団組織は、スカウトにスカウト教育を実施する最大の単位（基本組織）である</a:t>
            </a:r>
            <a:endParaRPr lang="en-US" altLang="ja-JP" dirty="0"/>
          </a:p>
          <a:p>
            <a:pPr marL="0" indent="0">
              <a:buNone/>
            </a:pPr>
            <a:endParaRPr lang="en-US" altLang="ja-JP" dirty="0"/>
          </a:p>
          <a:p>
            <a:r>
              <a:rPr lang="ja-JP" altLang="en-US"/>
              <a:t>単一組織内で、各年齢層にわたるスカウト活動が長期間実施できること。</a:t>
            </a:r>
          </a:p>
          <a:p>
            <a:r>
              <a:rPr lang="ja-JP" altLang="en-US"/>
              <a:t>異なる年齢層の仲間と接する機会を与え、進歩・上進の意欲を高めることができる。</a:t>
            </a:r>
          </a:p>
          <a:p>
            <a:r>
              <a:rPr lang="ja-JP" altLang="en-US"/>
              <a:t>長期にわたる一貫した計画が立てやすい。</a:t>
            </a:r>
          </a:p>
          <a:p>
            <a:r>
              <a:rPr lang="ja-JP" altLang="en-US"/>
              <a:t>幅広く成人資源の協力が得られやすい。</a:t>
            </a:r>
          </a:p>
          <a:p>
            <a:r>
              <a:rPr lang="ja-JP" altLang="en-US"/>
              <a:t>地域社会の広い範囲から支援を受けやすい。</a:t>
            </a:r>
          </a:p>
        </p:txBody>
      </p:sp>
    </p:spTree>
    <p:extLst>
      <p:ext uri="{BB962C8B-B14F-4D97-AF65-F5344CB8AC3E}">
        <p14:creationId xmlns:p14="http://schemas.microsoft.com/office/powerpoint/2010/main" val="17143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団とは</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a:bodyPr>
          <a:lstStyle/>
          <a:p>
            <a:r>
              <a:rPr lang="ja-JP" altLang="en-US"/>
              <a:t>団運営は、スカウト活動を支援するために行われる。</a:t>
            </a:r>
            <a:endParaRPr lang="en-US" altLang="ja-JP" dirty="0"/>
          </a:p>
          <a:p>
            <a:endParaRPr lang="en-US" altLang="ja-JP" dirty="0"/>
          </a:p>
          <a:p>
            <a:r>
              <a:rPr lang="ja-JP" altLang="en-US"/>
              <a:t>「団委員」は、隊活動や隊指導者を支援するために団を運営する指導者である。</a:t>
            </a:r>
            <a:endParaRPr lang="en-US" altLang="ja-JP" dirty="0"/>
          </a:p>
          <a:p>
            <a:r>
              <a:rPr lang="ja-JP" altLang="en-US"/>
              <a:t>「隊指導者」は、スカウトに対して直接教育訓練を行う成人指導者である。</a:t>
            </a:r>
          </a:p>
        </p:txBody>
      </p:sp>
    </p:spTree>
    <p:extLst>
      <p:ext uri="{BB962C8B-B14F-4D97-AF65-F5344CB8AC3E}">
        <p14:creationId xmlns:p14="http://schemas.microsoft.com/office/powerpoint/2010/main" val="32755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団とは</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a:bodyPr>
          <a:lstStyle/>
          <a:p>
            <a:pPr marL="0" indent="0">
              <a:buNone/>
            </a:pPr>
            <a:r>
              <a:rPr lang="ja-JP" altLang="en-US"/>
              <a:t>団は・・・</a:t>
            </a:r>
            <a:endParaRPr lang="en-US" altLang="ja-JP" dirty="0"/>
          </a:p>
          <a:p>
            <a:r>
              <a:rPr lang="ja-JP" altLang="en-US"/>
              <a:t>スカウト教育を実施する単位である隊</a:t>
            </a:r>
            <a:endParaRPr lang="en-US" altLang="ja-JP" dirty="0"/>
          </a:p>
          <a:p>
            <a:r>
              <a:rPr lang="ja-JP" altLang="en-US"/>
              <a:t>団の運営に責任を持つ団委員会</a:t>
            </a:r>
            <a:endParaRPr lang="en-US" altLang="ja-JP" dirty="0"/>
          </a:p>
          <a:p>
            <a:pPr marL="0" indent="0">
              <a:buNone/>
            </a:pPr>
            <a:r>
              <a:rPr lang="ja-JP" altLang="en-US"/>
              <a:t>で構成。</a:t>
            </a:r>
            <a:endParaRPr lang="en-US" altLang="ja-JP" dirty="0"/>
          </a:p>
          <a:p>
            <a:pPr marL="0" indent="0">
              <a:buNone/>
            </a:pPr>
            <a:endParaRPr lang="en-US" altLang="ja-JP" dirty="0"/>
          </a:p>
          <a:p>
            <a:pPr marL="0" indent="0">
              <a:buNone/>
            </a:pPr>
            <a:r>
              <a:rPr lang="ja-JP" altLang="en-US"/>
              <a:t>団委員会は直接教育訓練にあたらない。</a:t>
            </a:r>
          </a:p>
          <a:p>
            <a:pPr marL="0" indent="0">
              <a:buNone/>
            </a:pPr>
            <a:endParaRPr lang="ja-JP" altLang="en-US"/>
          </a:p>
        </p:txBody>
      </p:sp>
    </p:spTree>
    <p:extLst>
      <p:ext uri="{BB962C8B-B14F-4D97-AF65-F5344CB8AC3E}">
        <p14:creationId xmlns:p14="http://schemas.microsoft.com/office/powerpoint/2010/main" val="19216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団内の各隊と</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lnSpcReduction="10000"/>
          </a:bodyPr>
          <a:lstStyle/>
          <a:p>
            <a:r>
              <a:rPr lang="ja-JP" altLang="en-US"/>
              <a:t>ビーバー隊、カブ隊、ボーイ隊、ベンチャー隊、ローバー隊で団家族を構成。</a:t>
            </a:r>
            <a:endParaRPr lang="en-US" altLang="ja-JP" dirty="0"/>
          </a:p>
          <a:p>
            <a:r>
              <a:rPr lang="ja-JP" altLang="en-US"/>
              <a:t>隊の繁栄は、団家族の繁栄とともにあることを忘れてはなり立たない。</a:t>
            </a:r>
          </a:p>
          <a:p>
            <a:r>
              <a:rPr lang="ja-JP" altLang="en-US"/>
              <a:t>特に、カブ隊とボーイ隊、ボーイ隊とベンチャー隊は、いろいろな意味で密接な関係が強い。</a:t>
            </a:r>
            <a:endParaRPr lang="en-US" altLang="ja-JP" dirty="0"/>
          </a:p>
          <a:p>
            <a:r>
              <a:rPr lang="ja-JP" altLang="en-US"/>
              <a:t>上進等の関係、デンコーチの派遣などについても、各隊長と話し合うことが大切。</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27069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団会議</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a:bodyPr>
          <a:lstStyle/>
          <a:p>
            <a:pPr marL="0" indent="0">
              <a:buNone/>
            </a:pPr>
            <a:r>
              <a:rPr lang="ja-JP" altLang="en-US"/>
              <a:t>団会議は・・・</a:t>
            </a:r>
            <a:endParaRPr lang="en-US" altLang="ja-JP" dirty="0"/>
          </a:p>
          <a:p>
            <a:r>
              <a:rPr lang="ja-JP" altLang="en-US"/>
              <a:t>団委員長が議長</a:t>
            </a:r>
            <a:endParaRPr lang="en-US" altLang="ja-JP" dirty="0"/>
          </a:p>
          <a:p>
            <a:r>
              <a:rPr lang="ja-JP" altLang="en-US"/>
              <a:t>団の訓育及び教育に関する事項を協議し、推進するために実施</a:t>
            </a:r>
            <a:endParaRPr lang="en-US" altLang="ja-JP" dirty="0"/>
          </a:p>
          <a:p>
            <a:endParaRPr lang="en-US" altLang="ja-JP" dirty="0"/>
          </a:p>
          <a:p>
            <a:r>
              <a:rPr lang="ja-JP" altLang="en-US"/>
              <a:t>メンバーは団内各隊の隊長・副長</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34105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団委員会</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p:txBody>
          <a:bodyPr>
            <a:normAutofit fontScale="92500" lnSpcReduction="10000"/>
          </a:bodyPr>
          <a:lstStyle/>
          <a:p>
            <a:pPr marL="0" indent="0">
              <a:buNone/>
            </a:pPr>
            <a:r>
              <a:rPr lang="ja-JP" altLang="en-US"/>
              <a:t>団委員会は・・・</a:t>
            </a:r>
            <a:endParaRPr lang="en-US" altLang="ja-JP" dirty="0"/>
          </a:p>
          <a:p>
            <a:r>
              <a:rPr lang="ja-JP" altLang="en-US"/>
              <a:t>各隊の意向を反映させることができるように、各隊の保護者の中から、団委員を選ぶ。</a:t>
            </a:r>
            <a:endParaRPr lang="en-US" altLang="ja-JP" dirty="0"/>
          </a:p>
          <a:p>
            <a:r>
              <a:rPr lang="ja-JP" altLang="en-US"/>
              <a:t>その団委員を通じて、隊の実状を伝えていただき、隊のプログラム、企画等に団全体としての協力をしていく。</a:t>
            </a:r>
            <a:endParaRPr lang="en-US" altLang="ja-JP" dirty="0"/>
          </a:p>
          <a:p>
            <a:r>
              <a:rPr lang="ja-JP" altLang="en-US"/>
              <a:t>団および各隊の状況をよく理解する。</a:t>
            </a:r>
            <a:endParaRPr lang="en-US" altLang="ja-JP" dirty="0"/>
          </a:p>
          <a:p>
            <a:r>
              <a:rPr lang="ja-JP" altLang="en-US"/>
              <a:t>団は家族であり、各隊が共に繁栄することこそ望ましいことである。</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3178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97D2233-9125-5A41-B5F4-3C02BB50E609}"/>
              </a:ext>
            </a:extLst>
          </p:cNvPr>
          <p:cNvSpPr>
            <a:spLocks noGrp="1"/>
          </p:cNvSpPr>
          <p:nvPr>
            <p:ph type="title"/>
          </p:nvPr>
        </p:nvSpPr>
        <p:spPr/>
        <p:txBody>
          <a:bodyPr/>
          <a:lstStyle/>
          <a:p>
            <a:r>
              <a:rPr kumimoji="1" lang="ja-JP" altLang="en-US"/>
              <a:t>団委員会の任務</a:t>
            </a:r>
          </a:p>
        </p:txBody>
      </p:sp>
      <p:sp>
        <p:nvSpPr>
          <p:cNvPr id="7" name="コンテンツ プレースホルダー 6">
            <a:extLst>
              <a:ext uri="{FF2B5EF4-FFF2-40B4-BE49-F238E27FC236}">
                <a16:creationId xmlns:a16="http://schemas.microsoft.com/office/drawing/2014/main" id="{4FB58AFA-0016-9445-B01C-F37A7B354B44}"/>
              </a:ext>
            </a:extLst>
          </p:cNvPr>
          <p:cNvSpPr>
            <a:spLocks noGrp="1"/>
          </p:cNvSpPr>
          <p:nvPr>
            <p:ph idx="1"/>
          </p:nvPr>
        </p:nvSpPr>
        <p:spPr>
          <a:xfrm>
            <a:off x="771787" y="1600200"/>
            <a:ext cx="7675928" cy="4525963"/>
          </a:xfrm>
        </p:spPr>
        <p:txBody>
          <a:bodyPr>
            <a:normAutofit fontScale="77500" lnSpcReduction="20000"/>
          </a:bodyPr>
          <a:lstStyle/>
          <a:p>
            <a:pPr marL="514350" indent="-514350">
              <a:buFont typeface="+mj-lt"/>
              <a:buAutoNum type="arabicPeriod"/>
            </a:pPr>
            <a:r>
              <a:rPr lang="ja-JP" altLang="en-US"/>
              <a:t>団の存続を維持し、発展させること。</a:t>
            </a:r>
          </a:p>
          <a:p>
            <a:pPr marL="514350" indent="-514350">
              <a:buFont typeface="+mj-lt"/>
              <a:buAutoNum type="arabicPeriod"/>
            </a:pPr>
            <a:r>
              <a:rPr lang="ja-JP" altLang="en-US"/>
              <a:t>団の財政について責任を持つこと。</a:t>
            </a:r>
          </a:p>
          <a:p>
            <a:pPr marL="514350" indent="-514350">
              <a:buFont typeface="+mj-lt"/>
              <a:buAutoNum type="arabicPeriod"/>
            </a:pPr>
            <a:r>
              <a:rPr lang="ja-JP" altLang="en-US"/>
              <a:t>団の資産を管理すること。</a:t>
            </a:r>
          </a:p>
          <a:p>
            <a:pPr marL="514350" indent="-514350">
              <a:buFont typeface="+mj-lt"/>
              <a:buAutoNum type="arabicPeriod"/>
            </a:pPr>
            <a:r>
              <a:rPr lang="ja-JP" altLang="en-US"/>
              <a:t>集会場、備品、キャンプ等の実施についての便宜を図ること。</a:t>
            </a:r>
          </a:p>
          <a:p>
            <a:pPr marL="514350" indent="-514350">
              <a:buFont typeface="+mj-lt"/>
              <a:buAutoNum type="arabicPeriod"/>
            </a:pPr>
            <a:r>
              <a:rPr lang="ja-JP" altLang="en-US"/>
              <a:t>隊指導者の選任と養成について責任を持ち、訓練への参加を支援すること。</a:t>
            </a:r>
          </a:p>
          <a:p>
            <a:pPr marL="514350" indent="-514350">
              <a:buFont typeface="+mj-lt"/>
              <a:buAutoNum type="arabicPeriod"/>
            </a:pPr>
            <a:r>
              <a:rPr lang="ja-JP" altLang="en-US"/>
              <a:t>団内スカウトの進歩の促進を図ること。</a:t>
            </a:r>
          </a:p>
          <a:p>
            <a:pPr marL="514350" indent="-514350">
              <a:buFont typeface="+mj-lt"/>
              <a:buAutoNum type="arabicPeriod"/>
            </a:pPr>
            <a:r>
              <a:rPr lang="ja-JP" altLang="en-US"/>
              <a:t>団内のスカウトの入退団を管理し、団の加盟登録について責任を持つこと。</a:t>
            </a:r>
          </a:p>
          <a:p>
            <a:pPr marL="514350" indent="-514350">
              <a:buFont typeface="+mj-lt"/>
              <a:buAutoNum type="arabicPeriod"/>
            </a:pPr>
            <a:r>
              <a:rPr lang="ja-JP" altLang="en-US"/>
              <a:t>団内スカウトの健康と安全の向上に努めること。</a:t>
            </a:r>
          </a:p>
          <a:p>
            <a:pPr marL="514350" indent="-514350">
              <a:buFont typeface="+mj-lt"/>
              <a:buAutoNum type="arabicPeriod"/>
            </a:pPr>
            <a:r>
              <a:rPr lang="ja-JP" altLang="en-US"/>
              <a:t>本運動の趣旨の普及に努めること。</a:t>
            </a:r>
          </a:p>
          <a:p>
            <a:pPr marL="0" indent="0">
              <a:buNone/>
            </a:pPr>
            <a:endParaRPr lang="ja-JP" altLang="en-US"/>
          </a:p>
          <a:p>
            <a:pPr marL="0" indent="0">
              <a:buNone/>
            </a:pPr>
            <a:endParaRPr lang="ja-JP" altLang="en-US"/>
          </a:p>
        </p:txBody>
      </p:sp>
    </p:spTree>
    <p:extLst>
      <p:ext uri="{BB962C8B-B14F-4D97-AF65-F5344CB8AC3E}">
        <p14:creationId xmlns:p14="http://schemas.microsoft.com/office/powerpoint/2010/main" val="28112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S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BSTT.thmx</Template>
  <TotalTime>1125</TotalTime>
  <Words>1612</Words>
  <Application>Microsoft Macintosh PowerPoint</Application>
  <PresentationFormat>画面に合わせる (4:3)</PresentationFormat>
  <Paragraphs>146</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A-OTF 新ゴ Pro B</vt:lpstr>
      <vt:lpstr>A-OTF 新ゴ Pro M</vt:lpstr>
      <vt:lpstr>A-OTF 新ゴ Pro R</vt:lpstr>
      <vt:lpstr>ＭＳ Ｐゴシック</vt:lpstr>
      <vt:lpstr>ヒラギノ角ゴ Pro W6</vt:lpstr>
      <vt:lpstr>Arial</vt:lpstr>
      <vt:lpstr>Franklin Gothic Book</vt:lpstr>
      <vt:lpstr>Franklin Gothic Medium</vt:lpstr>
      <vt:lpstr>BSTT</vt:lpstr>
      <vt:lpstr>§3　団の組織</vt:lpstr>
      <vt:lpstr>団とは</vt:lpstr>
      <vt:lpstr>団とは</vt:lpstr>
      <vt:lpstr>団とは</vt:lpstr>
      <vt:lpstr>団とは</vt:lpstr>
      <vt:lpstr>団内の各隊と</vt:lpstr>
      <vt:lpstr>団会議</vt:lpstr>
      <vt:lpstr>団委員会</vt:lpstr>
      <vt:lpstr>団委員会の任務</vt:lpstr>
      <vt:lpstr>育成会</vt:lpstr>
      <vt:lpstr>PowerPoint プレゼンテーション</vt:lpstr>
      <vt:lpstr>コミッショナー</vt:lpstr>
      <vt:lpstr>コミッショナー</vt:lpstr>
      <vt:lpstr>地区</vt:lpstr>
      <vt:lpstr>県連盟・日本連盟・WOSM</vt:lpstr>
      <vt:lpstr>PowerPoint プレゼンテーション</vt:lpstr>
      <vt:lpstr>団の最大の任務は</vt:lpstr>
      <vt:lpstr>PowerPoint プレゼンテーション</vt:lpstr>
      <vt:lpstr>PowerPoint プレゼンテーション</vt:lpstr>
      <vt:lpstr>どんな隊指導者を選任･養成するか？</vt:lpstr>
      <vt:lpstr>どんな隊長(隊指導者)を育てるか？</vt:lpstr>
      <vt:lpstr>まとめ</vt:lpstr>
      <vt:lpstr>５つの「じんざい」</vt:lpstr>
      <vt:lpstr>団が目指すスカウティング</vt:lpstr>
      <vt:lpstr>Good  Scouting needs Good Leaders</vt:lpstr>
    </vt:vector>
  </TitlesOfParts>
  <Company>親戚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スカウト精神</dc:title>
  <dc:creator>中島 清行</dc:creator>
  <cp:lastModifiedBy>Microsoft Office User</cp:lastModifiedBy>
  <cp:revision>47</cp:revision>
  <dcterms:created xsi:type="dcterms:W3CDTF">2018-02-03T12:39:52Z</dcterms:created>
  <dcterms:modified xsi:type="dcterms:W3CDTF">2019-04-28T05:15:47Z</dcterms:modified>
</cp:coreProperties>
</file>