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80" r:id="rId4"/>
    <p:sldId id="281" r:id="rId5"/>
    <p:sldId id="282" r:id="rId6"/>
    <p:sldId id="283" r:id="rId7"/>
    <p:sldId id="289" r:id="rId8"/>
    <p:sldId id="288" r:id="rId9"/>
    <p:sldId id="290" r:id="rId10"/>
    <p:sldId id="295" r:id="rId11"/>
    <p:sldId id="296" r:id="rId12"/>
    <p:sldId id="297" r:id="rId13"/>
    <p:sldId id="298" r:id="rId14"/>
    <p:sldId id="287" r:id="rId15"/>
    <p:sldId id="292" r:id="rId16"/>
    <p:sldId id="299" r:id="rId17"/>
    <p:sldId id="300" r:id="rId18"/>
    <p:sldId id="293" r:id="rId19"/>
    <p:sldId id="294" r:id="rId20"/>
    <p:sldId id="301" r:id="rId21"/>
    <p:sldId id="302" r:id="rId22"/>
    <p:sldId id="303" r:id="rId23"/>
    <p:sldId id="305" r:id="rId24"/>
    <p:sldId id="304" r:id="rId25"/>
    <p:sldId id="306" r:id="rId26"/>
    <p:sldId id="284" r:id="rId27"/>
    <p:sldId id="285" r:id="rId28"/>
    <p:sldId id="286"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p:restoredTop sz="94690"/>
  </p:normalViewPr>
  <p:slideViewPr>
    <p:cSldViewPr snapToGrid="0" snapToObjects="1">
      <p:cViewPr varScale="1">
        <p:scale>
          <a:sx n="121" d="100"/>
          <a:sy n="121" d="100"/>
        </p:scale>
        <p:origin x="214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AA5F4-8EFD-2841-B118-9CA967E3066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36921"/>
            <a:ext cx="7772400" cy="1470025"/>
          </a:xfrm>
        </p:spPr>
        <p:txBody>
          <a:bodyPr>
            <a:normAutofit/>
          </a:bodyPr>
          <a:lstStyle/>
          <a:p>
            <a:r>
              <a:rPr kumimoji="1" lang="ja-JP" altLang="en-US" sz="6000" dirty="0">
                <a:latin typeface="HGP創英角ｺﾞｼｯｸUB"/>
                <a:ea typeface="HGP創英角ｺﾞｼｯｸUB"/>
                <a:cs typeface="HGP創英角ｺﾞｼｯｸUB"/>
              </a:rPr>
              <a:t>この歌知っていますか？</a:t>
            </a:r>
          </a:p>
        </p:txBody>
      </p:sp>
    </p:spTree>
    <p:extLst>
      <p:ext uri="{BB962C8B-B14F-4D97-AF65-F5344CB8AC3E}">
        <p14:creationId xmlns:p14="http://schemas.microsoft.com/office/powerpoint/2010/main" val="285986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270AD-23E0-444A-9C30-D7F45B7764F7}"/>
              </a:ext>
            </a:extLst>
          </p:cNvPr>
          <p:cNvSpPr>
            <a:spLocks noGrp="1"/>
          </p:cNvSpPr>
          <p:nvPr>
            <p:ph type="title"/>
          </p:nvPr>
        </p:nvSpPr>
        <p:spPr/>
        <p:txBody>
          <a:bodyPr/>
          <a:lstStyle/>
          <a:p>
            <a:r>
              <a:rPr kumimoji="1" lang="ja-JP" altLang="en-US"/>
              <a:t>基本原則　「定義」</a:t>
            </a:r>
          </a:p>
        </p:txBody>
      </p:sp>
      <p:sp>
        <p:nvSpPr>
          <p:cNvPr id="8" name="コンテンツ プレースホルダー 2">
            <a:extLst>
              <a:ext uri="{FF2B5EF4-FFF2-40B4-BE49-F238E27FC236}">
                <a16:creationId xmlns:a16="http://schemas.microsoft.com/office/drawing/2014/main" id="{EDEC240C-2B0E-2047-BBD7-5E2743D827B9}"/>
              </a:ext>
            </a:extLst>
          </p:cNvPr>
          <p:cNvSpPr>
            <a:spLocks noGrp="1"/>
          </p:cNvSpPr>
          <p:nvPr>
            <p:ph idx="1"/>
          </p:nvPr>
        </p:nvSpPr>
        <p:spPr>
          <a:xfrm>
            <a:off x="457200" y="1769679"/>
            <a:ext cx="8229600" cy="3318641"/>
          </a:xfrm>
        </p:spPr>
        <p:txBody>
          <a:bodyPr/>
          <a:lstStyle/>
          <a:p>
            <a:r>
              <a:rPr lang="ja-JP" altLang="en-US"/>
              <a:t>創始者によって考案された目的、原理、方法に従って出生、人種、信条の区別なくすべてに開かれている青少年のための自発的で、非政治的な教育運動</a:t>
            </a:r>
          </a:p>
          <a:p>
            <a:endParaRPr kumimoji="1" lang="ja-JP" altLang="en-US"/>
          </a:p>
        </p:txBody>
      </p:sp>
    </p:spTree>
    <p:extLst>
      <p:ext uri="{BB962C8B-B14F-4D97-AF65-F5344CB8AC3E}">
        <p14:creationId xmlns:p14="http://schemas.microsoft.com/office/powerpoint/2010/main" val="142494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270AD-23E0-444A-9C30-D7F45B7764F7}"/>
              </a:ext>
            </a:extLst>
          </p:cNvPr>
          <p:cNvSpPr>
            <a:spLocks noGrp="1"/>
          </p:cNvSpPr>
          <p:nvPr>
            <p:ph type="title"/>
          </p:nvPr>
        </p:nvSpPr>
        <p:spPr/>
        <p:txBody>
          <a:bodyPr/>
          <a:lstStyle/>
          <a:p>
            <a:r>
              <a:rPr kumimoji="1" lang="ja-JP" altLang="en-US"/>
              <a:t>基本原則　「目的」</a:t>
            </a:r>
          </a:p>
        </p:txBody>
      </p:sp>
      <p:sp>
        <p:nvSpPr>
          <p:cNvPr id="8" name="コンテンツ プレースホルダー 2">
            <a:extLst>
              <a:ext uri="{FF2B5EF4-FFF2-40B4-BE49-F238E27FC236}">
                <a16:creationId xmlns:a16="http://schemas.microsoft.com/office/drawing/2014/main" id="{EDEC240C-2B0E-2047-BBD7-5E2743D827B9}"/>
              </a:ext>
            </a:extLst>
          </p:cNvPr>
          <p:cNvSpPr>
            <a:spLocks noGrp="1"/>
          </p:cNvSpPr>
          <p:nvPr>
            <p:ph idx="1"/>
          </p:nvPr>
        </p:nvSpPr>
        <p:spPr>
          <a:xfrm>
            <a:off x="457200" y="1769679"/>
            <a:ext cx="8229600" cy="3318641"/>
          </a:xfrm>
        </p:spPr>
        <p:txBody>
          <a:bodyPr>
            <a:normAutofit/>
          </a:bodyPr>
          <a:lstStyle/>
          <a:p>
            <a:r>
              <a:rPr lang="ja-JP" altLang="en-US"/>
              <a:t>青少年が個人として、責任ある市民として、地域、国、国際社会の一員として、身体的、知的、社会的、精神的な潜在的能力を十分に達成するよう彼らの発達に貢献すること</a:t>
            </a:r>
          </a:p>
          <a:p>
            <a:endParaRPr kumimoji="1" lang="ja-JP" altLang="en-US"/>
          </a:p>
        </p:txBody>
      </p:sp>
    </p:spTree>
    <p:extLst>
      <p:ext uri="{BB962C8B-B14F-4D97-AF65-F5344CB8AC3E}">
        <p14:creationId xmlns:p14="http://schemas.microsoft.com/office/powerpoint/2010/main" val="222682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270AD-23E0-444A-9C30-D7F45B7764F7}"/>
              </a:ext>
            </a:extLst>
          </p:cNvPr>
          <p:cNvSpPr>
            <a:spLocks noGrp="1"/>
          </p:cNvSpPr>
          <p:nvPr>
            <p:ph type="title"/>
          </p:nvPr>
        </p:nvSpPr>
        <p:spPr/>
        <p:txBody>
          <a:bodyPr/>
          <a:lstStyle/>
          <a:p>
            <a:r>
              <a:rPr kumimoji="1" lang="ja-JP" altLang="en-US"/>
              <a:t>基本原則　「原理」</a:t>
            </a:r>
          </a:p>
        </p:txBody>
      </p:sp>
      <p:sp>
        <p:nvSpPr>
          <p:cNvPr id="8" name="コンテンツ プレースホルダー 2">
            <a:extLst>
              <a:ext uri="{FF2B5EF4-FFF2-40B4-BE49-F238E27FC236}">
                <a16:creationId xmlns:a16="http://schemas.microsoft.com/office/drawing/2014/main" id="{EDEC240C-2B0E-2047-BBD7-5E2743D827B9}"/>
              </a:ext>
            </a:extLst>
          </p:cNvPr>
          <p:cNvSpPr>
            <a:spLocks noGrp="1"/>
          </p:cNvSpPr>
          <p:nvPr>
            <p:ph idx="1"/>
          </p:nvPr>
        </p:nvSpPr>
        <p:spPr>
          <a:xfrm>
            <a:off x="457200" y="1769679"/>
            <a:ext cx="8229600" cy="4462955"/>
          </a:xfrm>
        </p:spPr>
        <p:txBody>
          <a:bodyPr>
            <a:normAutofit lnSpcReduction="10000"/>
          </a:bodyPr>
          <a:lstStyle/>
          <a:p>
            <a:r>
              <a:rPr lang="ja-JP" altLang="en-US"/>
              <a:t>原理は、目的を達成する際に守らねばならない基本的な規則と信念のこと</a:t>
            </a:r>
            <a:endParaRPr lang="en-US" altLang="ja-JP" dirty="0"/>
          </a:p>
          <a:p>
            <a:r>
              <a:rPr lang="ja-JP" altLang="en-US"/>
              <a:t>原理は行動規範を表したもの</a:t>
            </a:r>
            <a:endParaRPr lang="en-US" altLang="ja-JP" dirty="0"/>
          </a:p>
          <a:p>
            <a:r>
              <a:rPr lang="ja-JP" altLang="en-US"/>
              <a:t>基本的な規則と信念を表している３つの原理</a:t>
            </a:r>
            <a:endParaRPr lang="en-US" altLang="ja-JP" dirty="0"/>
          </a:p>
          <a:p>
            <a:pPr marL="0" indent="0" algn="ctr">
              <a:buNone/>
            </a:pPr>
            <a:r>
              <a:rPr lang="ja-JP" altLang="en-US"/>
              <a:t>「神へのつとめ」</a:t>
            </a:r>
            <a:endParaRPr lang="en-US" altLang="ja-JP" dirty="0"/>
          </a:p>
          <a:p>
            <a:pPr marL="0" indent="0" algn="ctr">
              <a:buNone/>
            </a:pPr>
            <a:r>
              <a:rPr lang="ja-JP" altLang="en-US"/>
              <a:t>「他へのつとめ」</a:t>
            </a:r>
            <a:endParaRPr lang="en-US" altLang="ja-JP" dirty="0"/>
          </a:p>
          <a:p>
            <a:pPr marL="0" indent="0" algn="ctr">
              <a:buNone/>
            </a:pPr>
            <a:r>
              <a:rPr lang="ja-JP" altLang="en-US"/>
              <a:t>「自分へのつとめ」</a:t>
            </a:r>
          </a:p>
          <a:p>
            <a:endParaRPr kumimoji="1" lang="ja-JP" altLang="en-US"/>
          </a:p>
        </p:txBody>
      </p:sp>
    </p:spTree>
    <p:extLst>
      <p:ext uri="{BB962C8B-B14F-4D97-AF65-F5344CB8AC3E}">
        <p14:creationId xmlns:p14="http://schemas.microsoft.com/office/powerpoint/2010/main" val="105968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270AD-23E0-444A-9C30-D7F45B7764F7}"/>
              </a:ext>
            </a:extLst>
          </p:cNvPr>
          <p:cNvSpPr>
            <a:spLocks noGrp="1"/>
          </p:cNvSpPr>
          <p:nvPr>
            <p:ph type="title"/>
          </p:nvPr>
        </p:nvSpPr>
        <p:spPr/>
        <p:txBody>
          <a:bodyPr/>
          <a:lstStyle/>
          <a:p>
            <a:r>
              <a:rPr kumimoji="1" lang="ja-JP" altLang="en-US"/>
              <a:t>基本原則　「方法」</a:t>
            </a:r>
          </a:p>
        </p:txBody>
      </p:sp>
      <p:sp>
        <p:nvSpPr>
          <p:cNvPr id="8" name="コンテンツ プレースホルダー 2">
            <a:extLst>
              <a:ext uri="{FF2B5EF4-FFF2-40B4-BE49-F238E27FC236}">
                <a16:creationId xmlns:a16="http://schemas.microsoft.com/office/drawing/2014/main" id="{EDEC240C-2B0E-2047-BBD7-5E2743D827B9}"/>
              </a:ext>
            </a:extLst>
          </p:cNvPr>
          <p:cNvSpPr>
            <a:spLocks noGrp="1"/>
          </p:cNvSpPr>
          <p:nvPr>
            <p:ph idx="1"/>
          </p:nvPr>
        </p:nvSpPr>
        <p:spPr>
          <a:xfrm>
            <a:off x="457200" y="1769679"/>
            <a:ext cx="8229600" cy="3989990"/>
          </a:xfrm>
        </p:spPr>
        <p:txBody>
          <a:bodyPr>
            <a:normAutofit fontScale="92500" lnSpcReduction="20000"/>
          </a:bodyPr>
          <a:lstStyle/>
          <a:p>
            <a:r>
              <a:rPr lang="ja-JP" altLang="en-US"/>
              <a:t>スカウト教育法とは、スカウト運動における教育方針の根幹をなすもの</a:t>
            </a:r>
          </a:p>
          <a:p>
            <a:r>
              <a:rPr lang="ja-JP" altLang="en-US"/>
              <a:t>スカウト教育法と呼ばれる</a:t>
            </a:r>
            <a:endParaRPr lang="en-US" altLang="ja-JP" dirty="0"/>
          </a:p>
          <a:p>
            <a:r>
              <a:rPr lang="ja-JP" altLang="en-US"/>
              <a:t>進歩する自己研鑽システム</a:t>
            </a:r>
            <a:endParaRPr lang="en-US" altLang="ja-JP" dirty="0"/>
          </a:p>
          <a:p>
            <a:r>
              <a:rPr lang="ja-JP" altLang="en-US"/>
              <a:t>スカウト教育法の８つ要素が密接にかつ相互に絡み合いながら作用する。</a:t>
            </a:r>
            <a:endParaRPr lang="en-US" altLang="ja-JP" dirty="0"/>
          </a:p>
          <a:p>
            <a:r>
              <a:rPr lang="ja-JP" altLang="en-US"/>
              <a:t>スカウティングの独自性はこれらの要素が絶妙な組み合わせとバランスで作用することから生まれる</a:t>
            </a:r>
            <a:endParaRPr kumimoji="1" lang="ja-JP" altLang="en-US"/>
          </a:p>
        </p:txBody>
      </p:sp>
    </p:spTree>
    <p:extLst>
      <p:ext uri="{BB962C8B-B14F-4D97-AF65-F5344CB8AC3E}">
        <p14:creationId xmlns:p14="http://schemas.microsoft.com/office/powerpoint/2010/main" val="18891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7121617-2824-A549-BC92-5423A6227410}"/>
              </a:ext>
            </a:extLst>
          </p:cNvPr>
          <p:cNvPicPr>
            <a:picLocks noChangeAspect="1"/>
          </p:cNvPicPr>
          <p:nvPr/>
        </p:nvPicPr>
        <p:blipFill>
          <a:blip r:embed="rId2"/>
          <a:stretch>
            <a:fillRect/>
          </a:stretch>
        </p:blipFill>
        <p:spPr>
          <a:xfrm>
            <a:off x="2725015" y="873663"/>
            <a:ext cx="5588668" cy="5096865"/>
          </a:xfrm>
          <a:prstGeom prst="rect">
            <a:avLst/>
          </a:prstGeom>
        </p:spPr>
      </p:pic>
      <p:sp>
        <p:nvSpPr>
          <p:cNvPr id="6" name="テキスト ボックス 5">
            <a:extLst>
              <a:ext uri="{FF2B5EF4-FFF2-40B4-BE49-F238E27FC236}">
                <a16:creationId xmlns:a16="http://schemas.microsoft.com/office/drawing/2014/main" id="{24A4C54F-BFD9-5F4F-B0D2-0ED5B5A14D6C}"/>
              </a:ext>
            </a:extLst>
          </p:cNvPr>
          <p:cNvSpPr txBox="1"/>
          <p:nvPr/>
        </p:nvSpPr>
        <p:spPr>
          <a:xfrm>
            <a:off x="336331" y="887472"/>
            <a:ext cx="2954655" cy="646331"/>
          </a:xfrm>
          <a:prstGeom prst="rect">
            <a:avLst/>
          </a:prstGeom>
          <a:noFill/>
        </p:spPr>
        <p:txBody>
          <a:bodyPr wrap="none" rtlCol="0">
            <a:spAutoFit/>
          </a:bodyPr>
          <a:lstStyle/>
          <a:p>
            <a:r>
              <a:rPr lang="ja-JP" altLang="en-US"/>
              <a:t>スカウト教育法を構成する</a:t>
            </a:r>
            <a:endParaRPr lang="en-US" altLang="ja-JP" dirty="0"/>
          </a:p>
          <a:p>
            <a:r>
              <a:rPr lang="ja-JP" altLang="en-US"/>
              <a:t>８</a:t>
            </a:r>
            <a:r>
              <a:rPr lang="en-US" altLang="ja-JP" dirty="0"/>
              <a:t> </a:t>
            </a:r>
            <a:r>
              <a:rPr lang="ja-JP" altLang="en-US"/>
              <a:t>つの要素</a:t>
            </a:r>
          </a:p>
        </p:txBody>
      </p:sp>
    </p:spTree>
    <p:extLst>
      <p:ext uri="{BB962C8B-B14F-4D97-AF65-F5344CB8AC3E}">
        <p14:creationId xmlns:p14="http://schemas.microsoft.com/office/powerpoint/2010/main" val="97759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8A459A-6130-314A-B71C-41C041B4CBD5}"/>
              </a:ext>
            </a:extLst>
          </p:cNvPr>
          <p:cNvSpPr>
            <a:spLocks noGrp="1"/>
          </p:cNvSpPr>
          <p:nvPr>
            <p:ph type="title"/>
          </p:nvPr>
        </p:nvSpPr>
        <p:spPr/>
        <p:txBody>
          <a:bodyPr>
            <a:normAutofit/>
          </a:bodyPr>
          <a:lstStyle/>
          <a:p>
            <a:r>
              <a:rPr lang="en-US" altLang="ja-JP" dirty="0"/>
              <a:t>1-3</a:t>
            </a:r>
            <a:r>
              <a:rPr lang="ja-JP" altLang="en-US"/>
              <a:t>　教育の目的</a:t>
            </a:r>
            <a:endParaRPr kumimoji="1" lang="ja-JP" altLang="en-US"/>
          </a:p>
        </p:txBody>
      </p:sp>
      <p:sp>
        <p:nvSpPr>
          <p:cNvPr id="3" name="コンテンツ プレースホルダー 2">
            <a:extLst>
              <a:ext uri="{FF2B5EF4-FFF2-40B4-BE49-F238E27FC236}">
                <a16:creationId xmlns:a16="http://schemas.microsoft.com/office/drawing/2014/main" id="{CC260413-AF37-7141-BD74-238839064A40}"/>
              </a:ext>
            </a:extLst>
          </p:cNvPr>
          <p:cNvSpPr>
            <a:spLocks noGrp="1"/>
          </p:cNvSpPr>
          <p:nvPr>
            <p:ph idx="1"/>
          </p:nvPr>
        </p:nvSpPr>
        <p:spPr/>
        <p:txBody>
          <a:bodyPr/>
          <a:lstStyle/>
          <a:p>
            <a:r>
              <a:rPr lang="ja-JP" altLang="en-US"/>
              <a:t>本連盟は、ボーイスカウトの組織を通じ、青少年がその自発活動により、自らの健康を築き、社会に奉仕できる能力と人生に役立つ技能を体得し、かつ、誠実、勇気、自信及び国際愛と人道主義を把握し、実践できるよう教育することをもって教育の目的とする。</a:t>
            </a:r>
          </a:p>
          <a:p>
            <a:endParaRPr kumimoji="1" lang="ja-JP" altLang="en-US"/>
          </a:p>
        </p:txBody>
      </p:sp>
    </p:spTree>
    <p:extLst>
      <p:ext uri="{BB962C8B-B14F-4D97-AF65-F5344CB8AC3E}">
        <p14:creationId xmlns:p14="http://schemas.microsoft.com/office/powerpoint/2010/main" val="277510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8A459A-6130-314A-B71C-41C041B4CBD5}"/>
              </a:ext>
            </a:extLst>
          </p:cNvPr>
          <p:cNvSpPr>
            <a:spLocks noGrp="1"/>
          </p:cNvSpPr>
          <p:nvPr>
            <p:ph type="title"/>
          </p:nvPr>
        </p:nvSpPr>
        <p:spPr/>
        <p:txBody>
          <a:bodyPr>
            <a:normAutofit/>
          </a:bodyPr>
          <a:lstStyle/>
          <a:p>
            <a:r>
              <a:rPr lang="en-US" altLang="ja-JP" dirty="0"/>
              <a:t>1-4</a:t>
            </a:r>
            <a:r>
              <a:rPr lang="ja-JP" altLang="en-US"/>
              <a:t>　基本方針</a:t>
            </a:r>
            <a:endParaRPr kumimoji="1" lang="ja-JP" altLang="en-US"/>
          </a:p>
        </p:txBody>
      </p:sp>
      <p:sp>
        <p:nvSpPr>
          <p:cNvPr id="3" name="コンテンツ プレースホルダー 2">
            <a:extLst>
              <a:ext uri="{FF2B5EF4-FFF2-40B4-BE49-F238E27FC236}">
                <a16:creationId xmlns:a16="http://schemas.microsoft.com/office/drawing/2014/main" id="{CC260413-AF37-7141-BD74-238839064A40}"/>
              </a:ext>
            </a:extLst>
          </p:cNvPr>
          <p:cNvSpPr>
            <a:spLocks noGrp="1"/>
          </p:cNvSpPr>
          <p:nvPr>
            <p:ph idx="1"/>
          </p:nvPr>
        </p:nvSpPr>
        <p:spPr/>
        <p:txBody>
          <a:bodyPr>
            <a:normAutofit fontScale="92500" lnSpcReduction="20000"/>
          </a:bodyPr>
          <a:lstStyle/>
          <a:p>
            <a:r>
              <a:rPr lang="ja-JP" altLang="en-US"/>
              <a:t>ボーイスカウト運動（以下「本運動」という）は、「ちかい」と「おきて」の実践を基盤とし、ベーデン</a:t>
            </a:r>
            <a:r>
              <a:rPr lang="en-US" altLang="ja-JP" dirty="0"/>
              <a:t>–</a:t>
            </a:r>
            <a:r>
              <a:rPr lang="ja-JP" altLang="en-US"/>
              <a:t>パウエルの提唱する班制教育と、各種の進歩制度と野外活動を、幼年期より青年期にわたる各年齢層に適応するようにビーバースカウト、カブスカウト、ボーイスカウト、ベンチャースカウト及びローバースカウトに区分し、成人指導者の協力によってそれぞれに即し、かつ、一貫したプログラムに基づいて教育することを基本方針とする。</a:t>
            </a:r>
          </a:p>
          <a:p>
            <a:endParaRPr kumimoji="1" lang="ja-JP" altLang="en-US"/>
          </a:p>
        </p:txBody>
      </p:sp>
    </p:spTree>
    <p:extLst>
      <p:ext uri="{BB962C8B-B14F-4D97-AF65-F5344CB8AC3E}">
        <p14:creationId xmlns:p14="http://schemas.microsoft.com/office/powerpoint/2010/main" val="345058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8A459A-6130-314A-B71C-41C041B4CBD5}"/>
              </a:ext>
            </a:extLst>
          </p:cNvPr>
          <p:cNvSpPr>
            <a:spLocks noGrp="1"/>
          </p:cNvSpPr>
          <p:nvPr>
            <p:ph type="title"/>
          </p:nvPr>
        </p:nvSpPr>
        <p:spPr/>
        <p:txBody>
          <a:bodyPr>
            <a:normAutofit/>
          </a:bodyPr>
          <a:lstStyle/>
          <a:p>
            <a:r>
              <a:rPr lang="en-US" altLang="ja-JP" dirty="0"/>
              <a:t>1-5</a:t>
            </a:r>
            <a:r>
              <a:rPr lang="ja-JP" altLang="en-US"/>
              <a:t>　参加の原則</a:t>
            </a:r>
            <a:endParaRPr kumimoji="1" lang="ja-JP" altLang="en-US"/>
          </a:p>
        </p:txBody>
      </p:sp>
      <p:sp>
        <p:nvSpPr>
          <p:cNvPr id="3" name="コンテンツ プレースホルダー 2">
            <a:extLst>
              <a:ext uri="{FF2B5EF4-FFF2-40B4-BE49-F238E27FC236}">
                <a16:creationId xmlns:a16="http://schemas.microsoft.com/office/drawing/2014/main" id="{CC260413-AF37-7141-BD74-238839064A40}"/>
              </a:ext>
            </a:extLst>
          </p:cNvPr>
          <p:cNvSpPr>
            <a:spLocks noGrp="1"/>
          </p:cNvSpPr>
          <p:nvPr>
            <p:ph idx="1"/>
          </p:nvPr>
        </p:nvSpPr>
        <p:spPr/>
        <p:txBody>
          <a:bodyPr>
            <a:normAutofit/>
          </a:bodyPr>
          <a:lstStyle/>
          <a:p>
            <a:r>
              <a:rPr lang="ja-JP" altLang="en-US"/>
              <a:t>本連盟の組織は、平等の原則に従い、すべての人に開放される。</a:t>
            </a:r>
          </a:p>
          <a:p>
            <a:endParaRPr kumimoji="1" lang="ja-JP" altLang="en-US"/>
          </a:p>
        </p:txBody>
      </p:sp>
    </p:spTree>
    <p:extLst>
      <p:ext uri="{BB962C8B-B14F-4D97-AF65-F5344CB8AC3E}">
        <p14:creationId xmlns:p14="http://schemas.microsoft.com/office/powerpoint/2010/main" val="164300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F2C6380C-4E43-0340-B3D5-4CAD3B7FFF66}"/>
              </a:ext>
            </a:extLst>
          </p:cNvPr>
          <p:cNvGraphicFramePr>
            <a:graphicFrameLocks noGrp="1"/>
          </p:cNvGraphicFramePr>
          <p:nvPr>
            <p:ph idx="1"/>
          </p:nvPr>
        </p:nvGraphicFramePr>
        <p:xfrm>
          <a:off x="343949" y="799758"/>
          <a:ext cx="8456102" cy="5584762"/>
        </p:xfrm>
        <a:graphic>
          <a:graphicData uri="http://schemas.openxmlformats.org/drawingml/2006/table">
            <a:tbl>
              <a:tblPr>
                <a:effectLst>
                  <a:outerShdw blurRad="50800" dist="38100" dir="2700000" algn="tl" rotWithShape="0">
                    <a:prstClr val="black">
                      <a:alpha val="40000"/>
                    </a:prstClr>
                  </a:outerShdw>
                </a:effectLst>
              </a:tblPr>
              <a:tblGrid>
                <a:gridCol w="653223">
                  <a:extLst>
                    <a:ext uri="{9D8B030D-6E8A-4147-A177-3AD203B41FA5}">
                      <a16:colId xmlns:a16="http://schemas.microsoft.com/office/drawing/2014/main" val="1773837917"/>
                    </a:ext>
                  </a:extLst>
                </a:gridCol>
                <a:gridCol w="3904009">
                  <a:extLst>
                    <a:ext uri="{9D8B030D-6E8A-4147-A177-3AD203B41FA5}">
                      <a16:colId xmlns:a16="http://schemas.microsoft.com/office/drawing/2014/main" val="1497100379"/>
                    </a:ext>
                  </a:extLst>
                </a:gridCol>
                <a:gridCol w="3898870">
                  <a:extLst>
                    <a:ext uri="{9D8B030D-6E8A-4147-A177-3AD203B41FA5}">
                      <a16:colId xmlns:a16="http://schemas.microsoft.com/office/drawing/2014/main" val="989539379"/>
                    </a:ext>
                  </a:extLst>
                </a:gridCol>
              </a:tblGrid>
              <a:tr h="0">
                <a:tc>
                  <a:txBody>
                    <a:bodyPr/>
                    <a:lstStyle/>
                    <a:p>
                      <a:pPr algn="ctr"/>
                      <a:endParaRPr lang="ja-JP" altLang="en-US" sz="1800">
                        <a:effectLst/>
                        <a:latin typeface="A-OTF Shin Go Pro"/>
                      </a:endParaRP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a:solidFill>
                            <a:schemeClr val="bg1"/>
                          </a:solidFill>
                          <a:effectLst/>
                          <a:latin typeface="A-OTF Shin Go Pro"/>
                        </a:rPr>
                        <a:t>基本原則</a:t>
                      </a: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a:solidFill>
                            <a:schemeClr val="bg1"/>
                          </a:solidFill>
                          <a:effectLst/>
                          <a:latin typeface="A-OTF Shin Go Pro"/>
                        </a:rPr>
                        <a:t>教育規定</a:t>
                      </a:r>
                      <a:endParaRPr kumimoji="1" lang="ja-JP" altLang="en-US" sz="1800">
                        <a:solidFill>
                          <a:schemeClr val="bg1"/>
                        </a:solidFill>
                      </a:endParaRPr>
                    </a:p>
                  </a:txBody>
                  <a:tcPr marL="34972" marR="34972" marT="17486" marB="17486">
                    <a:lnL w="6668" cap="flat" cmpd="sng" algn="ctr">
                      <a:solidFill>
                        <a:srgbClr val="000000"/>
                      </a:solidFill>
                      <a:prstDash val="solid"/>
                      <a:round/>
                      <a:headEnd type="none" w="med" len="med"/>
                      <a:tailEnd type="none" w="med" len="med"/>
                    </a:lnL>
                    <a:lnB w="6668"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442769014"/>
                  </a:ext>
                </a:extLst>
              </a:tr>
              <a:tr h="74990">
                <a:tc>
                  <a:txBody>
                    <a:bodyPr/>
                    <a:lstStyle/>
                    <a:p>
                      <a:pPr algn="ctr"/>
                      <a:r>
                        <a:rPr lang="ja-JP" altLang="en-US" sz="1800">
                          <a:effectLst/>
                          <a:latin typeface="A-OTF Shin Go Pro"/>
                        </a:rPr>
                        <a:t>定義</a:t>
                      </a: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effectLst/>
                          <a:latin typeface="A-OTF Shin Go Pro"/>
                        </a:rPr>
                        <a:t>スカウト運動は「創始者によって考案された（中略）、性別、出生、人種、信条による区別なく誰をも対象とした、青少年のための自発的で非政治的な教育的運動」である。</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effectLst/>
                          <a:latin typeface="A-OTF Shin Go Pro"/>
                        </a:rPr>
                        <a:t>ボーイスカウトの組織を通じ（</a:t>
                      </a:r>
                      <a:r>
                        <a:rPr lang="en-US" altLang="ja-JP" sz="1800" dirty="0">
                          <a:effectLst/>
                          <a:latin typeface="A-OTF Shin Go Pro"/>
                        </a:rPr>
                        <a:t>1-3</a:t>
                      </a:r>
                      <a:r>
                        <a:rPr lang="ja-JP" altLang="en-US" sz="1800">
                          <a:effectLst/>
                          <a:latin typeface="A-OTF Shin Go Pro"/>
                        </a:rPr>
                        <a:t>）</a:t>
                      </a:r>
                    </a:p>
                    <a:p>
                      <a:pPr lvl="1" algn="just"/>
                      <a:r>
                        <a:rPr lang="ja-JP" altLang="en-US" sz="1800">
                          <a:effectLst/>
                          <a:latin typeface="A-OTF Shin Go Pro"/>
                        </a:rPr>
                        <a:t>本連盟の組織は、平等の原則に従い、すべての人に開放される。（</a:t>
                      </a:r>
                      <a:r>
                        <a:rPr lang="en-US" altLang="ja-JP" sz="1800" dirty="0">
                          <a:effectLst/>
                          <a:latin typeface="A-OTF Shin Go Pro"/>
                        </a:rPr>
                        <a:t>1-5</a:t>
                      </a:r>
                      <a:r>
                        <a:rPr lang="ja-JP" altLang="en-US" sz="1800">
                          <a:effectLst/>
                          <a:latin typeface="A-OTF Shin Go Pro"/>
                        </a:rPr>
                        <a:t>）</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7670"/>
                  </a:ext>
                </a:extLst>
              </a:tr>
              <a:tr h="1175206">
                <a:tc>
                  <a:txBody>
                    <a:bodyPr/>
                    <a:lstStyle/>
                    <a:p>
                      <a:pPr algn="ctr"/>
                      <a:r>
                        <a:rPr lang="ja-JP" altLang="en-US" sz="1800">
                          <a:effectLst/>
                          <a:latin typeface="A-OTF Shin Go Pro"/>
                        </a:rPr>
                        <a:t>目的</a:t>
                      </a: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solidFill>
                            <a:srgbClr val="170708"/>
                          </a:solidFill>
                          <a:effectLst/>
                          <a:latin typeface="A-OTF Shin Go Pro"/>
                        </a:rPr>
                        <a:t>青少年が個人として、責任ある市民として、地域、国、国際社会の一員として自らの肉体的、知的、情緒的、社会的、精神的可能性を十分に達成できるように青少年の発達に貢献すること</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effectLst/>
                          <a:latin typeface="A-OTF Shin Go Pro"/>
                        </a:rPr>
                        <a:t>自らの健康を築き、社会に奉仕できる能力と人生に役立つ技能を体得し、かつ、誠実、勇気、自信及び国際愛と人道主義を把握し、実践できるよう教育すること（</a:t>
                      </a:r>
                      <a:r>
                        <a:rPr lang="en-US" altLang="ja-JP" sz="1800">
                          <a:effectLst/>
                          <a:latin typeface="A-OTF Shin Go Pro"/>
                        </a:rPr>
                        <a:t>1-3</a:t>
                      </a:r>
                      <a:r>
                        <a:rPr lang="ja-JP" altLang="en-US" sz="1800">
                          <a:effectLst/>
                          <a:latin typeface="A-OTF Shin Go Pro"/>
                        </a:rPr>
                        <a:t>）</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104148"/>
                  </a:ext>
                </a:extLst>
              </a:tr>
              <a:tr h="1280122">
                <a:tc>
                  <a:txBody>
                    <a:bodyPr/>
                    <a:lstStyle/>
                    <a:p>
                      <a:pPr algn="ctr"/>
                      <a:r>
                        <a:rPr lang="ja-JP" altLang="en-US" sz="1800">
                          <a:effectLst/>
                          <a:latin typeface="A-OTF Shin Go Pro"/>
                        </a:rPr>
                        <a:t>原理</a:t>
                      </a: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effectLst/>
                          <a:latin typeface="A-OTF Shin Go Pro"/>
                        </a:rPr>
                        <a:t>スカウト運動全ての加盟員を特徴づける行動規範を表したもの。スカウト運動では、「神へのつとめ」「他へのつとめ」「自分へのつとめ」に基礎が置かれ、スカウト運動の基本的な信念を表している。</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effectLst/>
                          <a:latin typeface="A-OTF Shin Go Pro"/>
                        </a:rPr>
                        <a:t>ちかい」と「おきて」の実践を基盤とし（</a:t>
                      </a:r>
                      <a:r>
                        <a:rPr lang="en-US" altLang="ja-JP" sz="1800" dirty="0">
                          <a:effectLst/>
                          <a:latin typeface="A-OTF Shin Go Pro"/>
                        </a:rPr>
                        <a:t>1-4</a:t>
                      </a:r>
                      <a:r>
                        <a:rPr lang="ja-JP" altLang="en-US" sz="1800">
                          <a:effectLst/>
                          <a:latin typeface="A-OTF Shin Go Pro"/>
                        </a:rPr>
                        <a:t>）</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975563"/>
                  </a:ext>
                </a:extLst>
              </a:tr>
            </a:tbl>
          </a:graphicData>
        </a:graphic>
      </p:graphicFrame>
    </p:spTree>
    <p:extLst>
      <p:ext uri="{BB962C8B-B14F-4D97-AF65-F5344CB8AC3E}">
        <p14:creationId xmlns:p14="http://schemas.microsoft.com/office/powerpoint/2010/main" val="299247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F2C6380C-4E43-0340-B3D5-4CAD3B7FFF66}"/>
              </a:ext>
            </a:extLst>
          </p:cNvPr>
          <p:cNvGraphicFramePr>
            <a:graphicFrameLocks noGrp="1"/>
          </p:cNvGraphicFramePr>
          <p:nvPr>
            <p:ph idx="1"/>
          </p:nvPr>
        </p:nvGraphicFramePr>
        <p:xfrm>
          <a:off x="343949" y="799758"/>
          <a:ext cx="8456102" cy="3622262"/>
        </p:xfrm>
        <a:graphic>
          <a:graphicData uri="http://schemas.openxmlformats.org/drawingml/2006/table">
            <a:tbl>
              <a:tblPr>
                <a:effectLst>
                  <a:outerShdw blurRad="50800" dist="38100" dir="2700000" algn="tl" rotWithShape="0">
                    <a:prstClr val="black">
                      <a:alpha val="40000"/>
                    </a:prstClr>
                  </a:outerShdw>
                </a:effectLst>
              </a:tblPr>
              <a:tblGrid>
                <a:gridCol w="653223">
                  <a:extLst>
                    <a:ext uri="{9D8B030D-6E8A-4147-A177-3AD203B41FA5}">
                      <a16:colId xmlns:a16="http://schemas.microsoft.com/office/drawing/2014/main" val="1773837917"/>
                    </a:ext>
                  </a:extLst>
                </a:gridCol>
                <a:gridCol w="3904009">
                  <a:extLst>
                    <a:ext uri="{9D8B030D-6E8A-4147-A177-3AD203B41FA5}">
                      <a16:colId xmlns:a16="http://schemas.microsoft.com/office/drawing/2014/main" val="1497100379"/>
                    </a:ext>
                  </a:extLst>
                </a:gridCol>
                <a:gridCol w="3898870">
                  <a:extLst>
                    <a:ext uri="{9D8B030D-6E8A-4147-A177-3AD203B41FA5}">
                      <a16:colId xmlns:a16="http://schemas.microsoft.com/office/drawing/2014/main" val="989539379"/>
                    </a:ext>
                  </a:extLst>
                </a:gridCol>
              </a:tblGrid>
              <a:tr h="0">
                <a:tc>
                  <a:txBody>
                    <a:bodyPr/>
                    <a:lstStyle/>
                    <a:p>
                      <a:pPr algn="ctr"/>
                      <a:endParaRPr lang="ja-JP" altLang="en-US" sz="1800">
                        <a:effectLst/>
                        <a:latin typeface="A-OTF Shin Go Pro"/>
                      </a:endParaRP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a:solidFill>
                            <a:schemeClr val="bg1"/>
                          </a:solidFill>
                          <a:effectLst/>
                          <a:latin typeface="A-OTF Shin Go Pro"/>
                        </a:rPr>
                        <a:t>基本原則</a:t>
                      </a: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a:solidFill>
                            <a:schemeClr val="bg1"/>
                          </a:solidFill>
                          <a:effectLst/>
                          <a:latin typeface="A-OTF Shin Go Pro"/>
                        </a:rPr>
                        <a:t>教育規定</a:t>
                      </a:r>
                      <a:endParaRPr kumimoji="1" lang="ja-JP" altLang="en-US" sz="1800">
                        <a:solidFill>
                          <a:schemeClr val="bg1"/>
                        </a:solidFill>
                      </a:endParaRPr>
                    </a:p>
                  </a:txBody>
                  <a:tcPr marL="34972" marR="34972" marT="17486" marB="17486">
                    <a:lnL w="6668" cap="flat" cmpd="sng" algn="ctr">
                      <a:solidFill>
                        <a:srgbClr val="000000"/>
                      </a:solidFill>
                      <a:prstDash val="solid"/>
                      <a:round/>
                      <a:headEnd type="none" w="med" len="med"/>
                      <a:tailEnd type="none" w="med" len="med"/>
                    </a:lnL>
                    <a:lnB w="6668"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442769014"/>
                  </a:ext>
                </a:extLst>
              </a:tr>
              <a:tr h="860458">
                <a:tc>
                  <a:txBody>
                    <a:bodyPr/>
                    <a:lstStyle/>
                    <a:p>
                      <a:pPr algn="ctr"/>
                      <a:r>
                        <a:rPr lang="ja-JP" altLang="en-US" sz="1800">
                          <a:effectLst/>
                          <a:latin typeface="A-OTF Shin Go Pro"/>
                        </a:rPr>
                        <a:t>方法</a:t>
                      </a:r>
                    </a:p>
                  </a:txBody>
                  <a:tcPr marL="5100" marR="5100" marT="5100" marB="5100">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effectLst/>
                          <a:latin typeface="A-OTF Shin Go Pro"/>
                        </a:rPr>
                        <a:t>目標を達成する際に用いられる手段であり、スカウト教育法と呼ばれるいくつかの教育手段によって構成されている</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lvl="1" algn="just"/>
                      <a:r>
                        <a:rPr lang="ja-JP" altLang="en-US" sz="1800">
                          <a:effectLst/>
                          <a:latin typeface="A-OTF Shin Go Pro"/>
                        </a:rPr>
                        <a:t>ベーデン</a:t>
                      </a:r>
                      <a:r>
                        <a:rPr lang="en-US" altLang="ja-JP" sz="1800" dirty="0">
                          <a:effectLst/>
                          <a:latin typeface="A-OTF Shin Go Pro"/>
                        </a:rPr>
                        <a:t>–</a:t>
                      </a:r>
                      <a:r>
                        <a:rPr lang="ja-JP" altLang="en-US" sz="1800">
                          <a:effectLst/>
                          <a:latin typeface="A-OTF Shin Go Pro"/>
                        </a:rPr>
                        <a:t>パウエルの提唱する班制教育と、各種の進歩制度と野外活動を、幼年期より青年期にわたる各年齢層に適応するようにビーバースカウト、カブスカウト、ボーイスカウト、ベンチャースカウト及びローバースカウトに区分し、成人指導者の協力によってそれぞれに即し、かつ、一貫したプログラムに基づいて教育することを基本方針とする。（</a:t>
                      </a:r>
                      <a:r>
                        <a:rPr lang="en-US" altLang="ja-JP" sz="1800" dirty="0">
                          <a:effectLst/>
                          <a:latin typeface="A-OTF Shin Go Pro"/>
                        </a:rPr>
                        <a:t>1-4</a:t>
                      </a:r>
                      <a:r>
                        <a:rPr lang="ja-JP" altLang="en-US" sz="1800">
                          <a:effectLst/>
                          <a:latin typeface="A-OTF Shin Go Pro"/>
                        </a:rPr>
                        <a:t>）</a:t>
                      </a:r>
                    </a:p>
                  </a:txBody>
                  <a:tcPr marL="10565" marR="10565" marT="10565" marB="10565">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63523"/>
                  </a:ext>
                </a:extLst>
              </a:tr>
            </a:tbl>
          </a:graphicData>
        </a:graphic>
      </p:graphicFrame>
    </p:spTree>
    <p:extLst>
      <p:ext uri="{BB962C8B-B14F-4D97-AF65-F5344CB8AC3E}">
        <p14:creationId xmlns:p14="http://schemas.microsoft.com/office/powerpoint/2010/main" val="119401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en-US" altLang="ja-JP" b="1" dirty="0">
                <a:latin typeface="Arial"/>
                <a:ea typeface="HGP創英角ｺﾞｼｯｸUB"/>
                <a:cs typeface="Arial"/>
              </a:rPr>
              <a:t>I’ve Got That B-P Spirit</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1873388" y="1998451"/>
            <a:ext cx="5397224" cy="3744760"/>
          </a:xfrm>
        </p:spPr>
        <p:txBody>
          <a:bodyPr>
            <a:normAutofit/>
          </a:bodyPr>
          <a:lstStyle/>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Right in my head,</a:t>
            </a:r>
          </a:p>
          <a:p>
            <a:pPr marL="0" indent="0">
              <a:buNone/>
            </a:pPr>
            <a:r>
              <a:rPr lang="en-US" altLang="ja-JP" sz="2800" b="1" dirty="0">
                <a:latin typeface="Arial"/>
                <a:ea typeface="HGP創英角ｺﾞｼｯｸUB"/>
                <a:cs typeface="Arial"/>
              </a:rPr>
              <a:t>Right in my head, </a:t>
            </a:r>
          </a:p>
          <a:p>
            <a:pPr marL="0" indent="0">
              <a:buNone/>
            </a:pPr>
            <a:r>
              <a:rPr lang="en-US" altLang="ja-JP" sz="2800" b="1" dirty="0">
                <a:latin typeface="Arial"/>
                <a:ea typeface="HGP創英角ｺﾞｼｯｸUB"/>
                <a:cs typeface="Arial"/>
              </a:rPr>
              <a:t>Right in my head, </a:t>
            </a:r>
          </a:p>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Right in my head,</a:t>
            </a:r>
          </a:p>
          <a:p>
            <a:pPr marL="0" indent="0">
              <a:buNone/>
            </a:pPr>
            <a:r>
              <a:rPr lang="en-US" altLang="ja-JP" sz="2800" b="1" dirty="0">
                <a:latin typeface="Arial"/>
                <a:ea typeface="HGP創英角ｺﾞｼｯｸUB"/>
                <a:cs typeface="Arial"/>
              </a:rPr>
              <a:t>Right in my head to stay.</a:t>
            </a:r>
            <a:endParaRPr lang="ja-JP" altLang="en-US" sz="2800" b="1" dirty="0">
              <a:latin typeface="ＭＳ Ｐゴシック"/>
              <a:ea typeface="ＭＳ Ｐゴシック"/>
              <a:cs typeface="ＭＳ Ｐゴシック"/>
            </a:endParaRPr>
          </a:p>
          <a:p>
            <a:pPr marL="0" indent="0">
              <a:buNone/>
            </a:pPr>
            <a:endParaRPr kumimoji="1" lang="ja-JP" altLang="en-US" sz="2800" b="1" dirty="0">
              <a:latin typeface="ＭＳ Ｐゴシック"/>
              <a:ea typeface="ＭＳ Ｐゴシック"/>
              <a:cs typeface="ＭＳ Ｐゴシック"/>
            </a:endParaRPr>
          </a:p>
        </p:txBody>
      </p:sp>
    </p:spTree>
    <p:extLst>
      <p:ext uri="{BB962C8B-B14F-4D97-AF65-F5344CB8AC3E}">
        <p14:creationId xmlns:p14="http://schemas.microsoft.com/office/powerpoint/2010/main" val="34319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F585C5-5470-6D4C-AF93-2B5EF777682F}"/>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A0218CC8-1644-954E-8A3C-36A2F7514CB0}"/>
              </a:ext>
            </a:extLst>
          </p:cNvPr>
          <p:cNvSpPr>
            <a:spLocks noGrp="1"/>
          </p:cNvSpPr>
          <p:nvPr>
            <p:ph idx="1"/>
          </p:nvPr>
        </p:nvSpPr>
        <p:spPr/>
        <p:txBody>
          <a:bodyPr/>
          <a:lstStyle/>
          <a:p>
            <a:r>
              <a:rPr lang="ja-JP" altLang="en-US"/>
              <a:t>スカウト運動は、青少年が個人として、社会の一員として身体的・知的・情緒的・社会的・精神的資質を十分発達させるよう援助し、貢献することを目的としている。</a:t>
            </a:r>
          </a:p>
          <a:p>
            <a:endParaRPr kumimoji="1" lang="ja-JP" altLang="en-US"/>
          </a:p>
        </p:txBody>
      </p:sp>
    </p:spTree>
    <p:extLst>
      <p:ext uri="{BB962C8B-B14F-4D97-AF65-F5344CB8AC3E}">
        <p14:creationId xmlns:p14="http://schemas.microsoft.com/office/powerpoint/2010/main" val="350146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19040-E362-9347-9F2C-41D44D03C612}"/>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39E61033-2C20-6E4E-892B-2678076C62BA}"/>
              </a:ext>
            </a:extLst>
          </p:cNvPr>
          <p:cNvSpPr>
            <a:spLocks noGrp="1"/>
          </p:cNvSpPr>
          <p:nvPr>
            <p:ph idx="1"/>
          </p:nvPr>
        </p:nvSpPr>
        <p:spPr/>
        <p:txBody>
          <a:bodyPr/>
          <a:lstStyle/>
          <a:p>
            <a:r>
              <a:rPr lang="ja-JP" altLang="en-US"/>
              <a:t>各国（または地域）連盟は、基本原則を受容して活動の基盤としている。</a:t>
            </a:r>
            <a:endParaRPr lang="en-US" altLang="ja-JP" dirty="0"/>
          </a:p>
          <a:p>
            <a:endParaRPr lang="en-US" altLang="ja-JP" dirty="0"/>
          </a:p>
          <a:p>
            <a:r>
              <a:rPr lang="ja-JP" altLang="en-US"/>
              <a:t>ゆえにスカウト運動は、世界中で同じ目的達成に向けて活動を展開している。</a:t>
            </a:r>
          </a:p>
          <a:p>
            <a:endParaRPr kumimoji="1" lang="ja-JP" altLang="en-US"/>
          </a:p>
        </p:txBody>
      </p:sp>
    </p:spTree>
    <p:extLst>
      <p:ext uri="{BB962C8B-B14F-4D97-AF65-F5344CB8AC3E}">
        <p14:creationId xmlns:p14="http://schemas.microsoft.com/office/powerpoint/2010/main" val="187467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19040-E362-9347-9F2C-41D44D03C612}"/>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39E61033-2C20-6E4E-892B-2678076C62BA}"/>
              </a:ext>
            </a:extLst>
          </p:cNvPr>
          <p:cNvSpPr>
            <a:spLocks noGrp="1"/>
          </p:cNvSpPr>
          <p:nvPr>
            <p:ph idx="1"/>
          </p:nvPr>
        </p:nvSpPr>
        <p:spPr/>
        <p:txBody>
          <a:bodyPr/>
          <a:lstStyle/>
          <a:p>
            <a:r>
              <a:rPr lang="ja-JP" altLang="en-US"/>
              <a:t>隊指導者、団指導者はスカウト運動の「基本原則」及び日本連盟の「目的と基本方針」をよく理解し、これを受容した上で、純正な団の発展を図り、青少年の成長に寄与できるような団組織、指導者の育成、スカウト活動をお願いしたい。</a:t>
            </a:r>
          </a:p>
          <a:p>
            <a:endParaRPr kumimoji="1" lang="ja-JP" altLang="en-US"/>
          </a:p>
        </p:txBody>
      </p:sp>
    </p:spTree>
    <p:extLst>
      <p:ext uri="{BB962C8B-B14F-4D97-AF65-F5344CB8AC3E}">
        <p14:creationId xmlns:p14="http://schemas.microsoft.com/office/powerpoint/2010/main" val="319014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CF028ED-7CE4-054C-A195-11DF767C8ED7}"/>
              </a:ext>
            </a:extLst>
          </p:cNvPr>
          <p:cNvSpPr>
            <a:spLocks noGrp="1"/>
          </p:cNvSpPr>
          <p:nvPr>
            <p:ph type="title"/>
          </p:nvPr>
        </p:nvSpPr>
        <p:spPr>
          <a:xfrm>
            <a:off x="457200" y="1942286"/>
            <a:ext cx="8229600" cy="1143000"/>
          </a:xfrm>
        </p:spPr>
        <p:txBody>
          <a:bodyPr/>
          <a:lstStyle/>
          <a:p>
            <a:r>
              <a:rPr kumimoji="1" lang="en-US" altLang="ja-JP" b="1" dirty="0">
                <a:latin typeface="Arial"/>
                <a:ea typeface="HGP創英角ｺﾞｼｯｸUB"/>
                <a:cs typeface="Arial"/>
              </a:rPr>
              <a:t>Scouting Spirit</a:t>
            </a:r>
            <a:endParaRPr kumimoji="1" lang="ja-JP" altLang="en-US" b="1" dirty="0">
              <a:latin typeface="Arial"/>
              <a:ea typeface="HGP創英角ｺﾞｼｯｸUB"/>
              <a:cs typeface="Arial"/>
            </a:endParaRPr>
          </a:p>
        </p:txBody>
      </p:sp>
      <p:sp>
        <p:nvSpPr>
          <p:cNvPr id="5" name="タイトル 1">
            <a:extLst>
              <a:ext uri="{FF2B5EF4-FFF2-40B4-BE49-F238E27FC236}">
                <a16:creationId xmlns:a16="http://schemas.microsoft.com/office/drawing/2014/main" id="{C43E412B-AA14-4E45-BCB6-F737DDBD7CDC}"/>
              </a:ext>
            </a:extLst>
          </p:cNvPr>
          <p:cNvSpPr txBox="1">
            <a:spLocks/>
          </p:cNvSpPr>
          <p:nvPr/>
        </p:nvSpPr>
        <p:spPr>
          <a:xfrm>
            <a:off x="457200" y="10460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dirty="0">
                <a:latin typeface="Arial"/>
                <a:ea typeface="HGP創英角ｺﾞｼｯｸUB"/>
                <a:cs typeface="Arial"/>
              </a:rPr>
              <a:t>B-P Spirit</a:t>
            </a:r>
            <a:endParaRPr lang="ja-JP" altLang="en-US" b="1" dirty="0">
              <a:latin typeface="Arial"/>
              <a:ea typeface="HGP創英角ｺﾞｼｯｸUB"/>
              <a:cs typeface="Arial"/>
            </a:endParaRPr>
          </a:p>
        </p:txBody>
      </p:sp>
      <p:sp>
        <p:nvSpPr>
          <p:cNvPr id="6" name="タイトル 1">
            <a:extLst>
              <a:ext uri="{FF2B5EF4-FFF2-40B4-BE49-F238E27FC236}">
                <a16:creationId xmlns:a16="http://schemas.microsoft.com/office/drawing/2014/main" id="{22BDB45C-C066-384E-878C-C580B506FDB8}"/>
              </a:ext>
            </a:extLst>
          </p:cNvPr>
          <p:cNvSpPr txBox="1">
            <a:spLocks/>
          </p:cNvSpPr>
          <p:nvPr/>
        </p:nvSpPr>
        <p:spPr>
          <a:xfrm>
            <a:off x="457200" y="296190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a:latin typeface="Arial"/>
                <a:ea typeface="HGP創英角ｺﾞｼｯｸUB"/>
                <a:cs typeface="Arial"/>
              </a:rPr>
              <a:t>スカウト精神</a:t>
            </a:r>
            <a:endParaRPr lang="ja-JP" altLang="en-US" dirty="0">
              <a:latin typeface="Arial"/>
              <a:ea typeface="HGP創英角ｺﾞｼｯｸUB"/>
              <a:cs typeface="Arial"/>
            </a:endParaRPr>
          </a:p>
        </p:txBody>
      </p:sp>
    </p:spTree>
    <p:extLst>
      <p:ext uri="{BB962C8B-B14F-4D97-AF65-F5344CB8AC3E}">
        <p14:creationId xmlns:p14="http://schemas.microsoft.com/office/powerpoint/2010/main" val="346193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19040-E362-9347-9F2C-41D44D03C612}"/>
              </a:ext>
            </a:extLst>
          </p:cNvPr>
          <p:cNvSpPr>
            <a:spLocks noGrp="1"/>
          </p:cNvSpPr>
          <p:nvPr>
            <p:ph type="title"/>
          </p:nvPr>
        </p:nvSpPr>
        <p:spPr/>
        <p:txBody>
          <a:bodyPr/>
          <a:lstStyle/>
          <a:p>
            <a:r>
              <a:rPr kumimoji="1" lang="ja-JP" altLang="en-US"/>
              <a:t>スカウト精神</a:t>
            </a:r>
          </a:p>
        </p:txBody>
      </p:sp>
      <p:sp>
        <p:nvSpPr>
          <p:cNvPr id="3" name="コンテンツ プレースホルダー 2">
            <a:extLst>
              <a:ext uri="{FF2B5EF4-FFF2-40B4-BE49-F238E27FC236}">
                <a16:creationId xmlns:a16="http://schemas.microsoft.com/office/drawing/2014/main" id="{39E61033-2C20-6E4E-892B-2678076C62BA}"/>
              </a:ext>
            </a:extLst>
          </p:cNvPr>
          <p:cNvSpPr>
            <a:spLocks noGrp="1"/>
          </p:cNvSpPr>
          <p:nvPr>
            <p:ph idx="1"/>
          </p:nvPr>
        </p:nvSpPr>
        <p:spPr/>
        <p:txBody>
          <a:bodyPr>
            <a:normAutofit fontScale="92500" lnSpcReduction="10000"/>
          </a:bodyPr>
          <a:lstStyle/>
          <a:p>
            <a:r>
              <a:rPr lang="ja-JP" altLang="en-US"/>
              <a:t>スカウティングは、まず第一に「自ら実行すること」→実践躬行。</a:t>
            </a:r>
          </a:p>
          <a:p>
            <a:r>
              <a:rPr lang="ja-JP" altLang="en-US"/>
              <a:t>実行した結果を評価反省して更なるステップを目指す。教理を窮めること</a:t>
            </a:r>
            <a:endParaRPr lang="en-US" altLang="ja-JP" dirty="0"/>
          </a:p>
          <a:p>
            <a:pPr marL="0" indent="0">
              <a:buNone/>
            </a:pPr>
            <a:r>
              <a:rPr lang="ja-JP" altLang="en-US"/>
              <a:t>　→精究教理。</a:t>
            </a:r>
          </a:p>
          <a:p>
            <a:r>
              <a:rPr lang="ja-JP" altLang="en-US"/>
              <a:t>これを何度もくり返して自分の中にスカウティング・スピリッツを育てて行く</a:t>
            </a:r>
            <a:endParaRPr lang="en-US" altLang="ja-JP" dirty="0"/>
          </a:p>
          <a:p>
            <a:pPr marL="0" indent="0">
              <a:buNone/>
            </a:pPr>
            <a:r>
              <a:rPr lang="ja-JP" altLang="en-US"/>
              <a:t>　→道心堅固</a:t>
            </a:r>
          </a:p>
          <a:p>
            <a:pPr marL="0" indent="0">
              <a:buNone/>
            </a:pPr>
            <a:r>
              <a:rPr lang="en-US" altLang="ja-JP" dirty="0"/>
              <a:t>※</a:t>
            </a:r>
            <a:r>
              <a:rPr lang="ja-JP" altLang="en-US"/>
              <a:t>「清規三事」しんぎさんじ</a:t>
            </a:r>
          </a:p>
          <a:p>
            <a:endParaRPr kumimoji="1" lang="ja-JP" altLang="en-US"/>
          </a:p>
        </p:txBody>
      </p:sp>
    </p:spTree>
    <p:extLst>
      <p:ext uri="{BB962C8B-B14F-4D97-AF65-F5344CB8AC3E}">
        <p14:creationId xmlns:p14="http://schemas.microsoft.com/office/powerpoint/2010/main" val="386441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19040-E362-9347-9F2C-41D44D03C612}"/>
              </a:ext>
            </a:extLst>
          </p:cNvPr>
          <p:cNvSpPr>
            <a:spLocks noGrp="1"/>
          </p:cNvSpPr>
          <p:nvPr>
            <p:ph type="title"/>
          </p:nvPr>
        </p:nvSpPr>
        <p:spPr/>
        <p:txBody>
          <a:bodyPr/>
          <a:lstStyle/>
          <a:p>
            <a:r>
              <a:rPr lang="ja-JP" altLang="en-US"/>
              <a:t>道心門</a:t>
            </a:r>
          </a:p>
        </p:txBody>
      </p:sp>
      <p:sp>
        <p:nvSpPr>
          <p:cNvPr id="3" name="コンテンツ プレースホルダー 2">
            <a:extLst>
              <a:ext uri="{FF2B5EF4-FFF2-40B4-BE49-F238E27FC236}">
                <a16:creationId xmlns:a16="http://schemas.microsoft.com/office/drawing/2014/main" id="{39E61033-2C20-6E4E-892B-2678076C62BA}"/>
              </a:ext>
            </a:extLst>
          </p:cNvPr>
          <p:cNvSpPr>
            <a:spLocks noGrp="1"/>
          </p:cNvSpPr>
          <p:nvPr>
            <p:ph idx="1"/>
          </p:nvPr>
        </p:nvSpPr>
        <p:spPr/>
        <p:txBody>
          <a:bodyPr>
            <a:normAutofit fontScale="92500" lnSpcReduction="10000"/>
          </a:bodyPr>
          <a:lstStyle/>
          <a:p>
            <a:r>
              <a:rPr lang="ja-JP" altLang="en-US"/>
              <a:t>「道の心」とは、例えば剣道、柔道、茶道、華道の中にも「道の心」が存在する。</a:t>
            </a:r>
          </a:p>
          <a:p>
            <a:r>
              <a:rPr lang="ja-JP" altLang="en-US"/>
              <a:t>剣道を例にとると、初めに手足を使って実践するのが「</a:t>
            </a:r>
            <a:r>
              <a:rPr lang="ja-JP" altLang="en-US">
                <a:solidFill>
                  <a:srgbClr val="C00000"/>
                </a:solidFill>
              </a:rPr>
              <a:t>剣術</a:t>
            </a:r>
            <a:r>
              <a:rPr lang="ja-JP" altLang="en-US"/>
              <a:t>」であり、頭を使って評価反省、教理を窮めて「</a:t>
            </a:r>
            <a:r>
              <a:rPr lang="ja-JP" altLang="en-US">
                <a:solidFill>
                  <a:srgbClr val="C00000"/>
                </a:solidFill>
              </a:rPr>
              <a:t>剣法</a:t>
            </a:r>
            <a:r>
              <a:rPr lang="ja-JP" altLang="en-US"/>
              <a:t>」となり、自分の心の中に永遠に滅びることのない心境をひらく段階が「</a:t>
            </a:r>
            <a:r>
              <a:rPr lang="ja-JP" altLang="en-US">
                <a:solidFill>
                  <a:srgbClr val="C00000"/>
                </a:solidFill>
              </a:rPr>
              <a:t>剣道</a:t>
            </a:r>
            <a:r>
              <a:rPr lang="ja-JP" altLang="en-US"/>
              <a:t>」ということになる。</a:t>
            </a:r>
          </a:p>
          <a:p>
            <a:r>
              <a:rPr lang="ja-JP" altLang="en-US"/>
              <a:t>この三段階の中に「</a:t>
            </a:r>
            <a:r>
              <a:rPr lang="ja-JP" altLang="en-US">
                <a:solidFill>
                  <a:srgbClr val="C00000"/>
                </a:solidFill>
              </a:rPr>
              <a:t>術</a:t>
            </a:r>
            <a:r>
              <a:rPr lang="ja-JP" altLang="en-US"/>
              <a:t>」「</a:t>
            </a:r>
            <a:r>
              <a:rPr lang="ja-JP" altLang="en-US">
                <a:solidFill>
                  <a:srgbClr val="C00000"/>
                </a:solidFill>
              </a:rPr>
              <a:t>法</a:t>
            </a:r>
            <a:r>
              <a:rPr lang="ja-JP" altLang="en-US"/>
              <a:t>」「</a:t>
            </a:r>
            <a:r>
              <a:rPr lang="ja-JP" altLang="en-US">
                <a:solidFill>
                  <a:srgbClr val="C00000"/>
                </a:solidFill>
              </a:rPr>
              <a:t>道</a:t>
            </a:r>
            <a:r>
              <a:rPr lang="ja-JP" altLang="en-US"/>
              <a:t>」がある。</a:t>
            </a:r>
          </a:p>
          <a:p>
            <a:r>
              <a:rPr lang="ja-JP" altLang="en-US"/>
              <a:t>スカウト精神は「スカウト道」といえるかもしれない。</a:t>
            </a:r>
          </a:p>
          <a:p>
            <a:pPr marL="0" indent="0">
              <a:buNone/>
            </a:pPr>
            <a:endParaRPr kumimoji="1" lang="ja-JP" altLang="en-US"/>
          </a:p>
        </p:txBody>
      </p:sp>
    </p:spTree>
    <p:extLst>
      <p:ext uri="{BB962C8B-B14F-4D97-AF65-F5344CB8AC3E}">
        <p14:creationId xmlns:p14="http://schemas.microsoft.com/office/powerpoint/2010/main" val="1521366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ja-JP" altLang="en-US" dirty="0">
                <a:latin typeface="Arial"/>
                <a:ea typeface="HGP創英角ｺﾞｼｯｸUB"/>
                <a:cs typeface="Arial"/>
              </a:rPr>
              <a:t>この道を行く</a:t>
            </a:r>
          </a:p>
        </p:txBody>
      </p:sp>
      <p:sp>
        <p:nvSpPr>
          <p:cNvPr id="3" name="コンテンツ プレースホルダー 2"/>
          <p:cNvSpPr>
            <a:spLocks noGrp="1"/>
          </p:cNvSpPr>
          <p:nvPr>
            <p:ph idx="1"/>
          </p:nvPr>
        </p:nvSpPr>
        <p:spPr>
          <a:xfrm>
            <a:off x="1291948" y="2410404"/>
            <a:ext cx="6532732" cy="2954108"/>
          </a:xfrm>
        </p:spPr>
        <p:txBody>
          <a:bodyPr>
            <a:noAutofit/>
          </a:bodyPr>
          <a:lstStyle/>
          <a:p>
            <a:pPr marL="0" indent="0" algn="ctr">
              <a:buNone/>
            </a:pPr>
            <a:r>
              <a:rPr kumimoji="1" lang="ja-JP" altLang="en-US" b="1" dirty="0">
                <a:latin typeface="ＭＳ Ｐゴシック"/>
                <a:ea typeface="ＭＳ Ｐゴシック"/>
                <a:cs typeface="ＭＳ Ｐゴシック"/>
              </a:rPr>
              <a:t>この道は遠くて　はるかな道だけど</a:t>
            </a:r>
            <a:endParaRPr kumimoji="1" lang="en-US" altLang="ja-JP" b="1" dirty="0">
              <a:latin typeface="ＭＳ Ｐゴシック"/>
              <a:ea typeface="ＭＳ Ｐゴシック"/>
              <a:cs typeface="ＭＳ Ｐゴシック"/>
            </a:endParaRPr>
          </a:p>
          <a:p>
            <a:pPr marL="0" indent="0" algn="ctr">
              <a:buNone/>
            </a:pPr>
            <a:r>
              <a:rPr lang="ja-JP" altLang="en-US" b="1" dirty="0">
                <a:latin typeface="ＭＳ Ｐゴシック"/>
                <a:ea typeface="ＭＳ Ｐゴシック"/>
                <a:cs typeface="ＭＳ Ｐゴシック"/>
              </a:rPr>
              <a:t>わたしは好き　ラン　ラン　ラン</a:t>
            </a:r>
            <a:endParaRPr lang="en-US" altLang="ja-JP" b="1" dirty="0">
              <a:latin typeface="ＭＳ Ｐゴシック"/>
              <a:ea typeface="ＭＳ Ｐゴシック"/>
              <a:cs typeface="ＭＳ Ｐゴシック"/>
            </a:endParaRPr>
          </a:p>
          <a:p>
            <a:pPr marL="0" indent="0" algn="ctr">
              <a:buNone/>
            </a:pPr>
            <a:r>
              <a:rPr kumimoji="1" lang="ja-JP" altLang="en-US" b="1" dirty="0">
                <a:latin typeface="ＭＳ Ｐゴシック"/>
                <a:ea typeface="ＭＳ Ｐゴシック"/>
                <a:cs typeface="ＭＳ Ｐゴシック"/>
              </a:rPr>
              <a:t>わたしが選んだ　道だから</a:t>
            </a:r>
            <a:endParaRPr kumimoji="1" lang="en-US" altLang="ja-JP" b="1" dirty="0">
              <a:latin typeface="ＭＳ Ｐゴシック"/>
              <a:ea typeface="ＭＳ Ｐゴシック"/>
              <a:cs typeface="ＭＳ Ｐゴシック"/>
            </a:endParaRPr>
          </a:p>
          <a:p>
            <a:pPr marL="0" indent="0" algn="ctr">
              <a:buNone/>
            </a:pPr>
            <a:r>
              <a:rPr lang="ja-JP" altLang="en-US" b="1" dirty="0">
                <a:latin typeface="ＭＳ Ｐゴシック"/>
                <a:ea typeface="ＭＳ Ｐゴシック"/>
                <a:cs typeface="ＭＳ Ｐゴシック"/>
              </a:rPr>
              <a:t>ただ一筋に　この道を行く</a:t>
            </a:r>
            <a:endParaRPr kumimoji="1" lang="ja-JP" altLang="en-US" b="1" dirty="0">
              <a:latin typeface="ＭＳ Ｐゴシック"/>
              <a:ea typeface="ＭＳ Ｐゴシック"/>
              <a:cs typeface="ＭＳ Ｐゴシック"/>
            </a:endParaRPr>
          </a:p>
        </p:txBody>
      </p:sp>
    </p:spTree>
    <p:extLst>
      <p:ext uri="{BB962C8B-B14F-4D97-AF65-F5344CB8AC3E}">
        <p14:creationId xmlns:p14="http://schemas.microsoft.com/office/powerpoint/2010/main" val="4501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ja-JP" altLang="en-US" dirty="0">
                <a:latin typeface="Arial"/>
                <a:ea typeface="HGP創英角ｺﾞｼｯｸUB"/>
                <a:cs typeface="Arial"/>
              </a:rPr>
              <a:t>この道を行く</a:t>
            </a:r>
          </a:p>
        </p:txBody>
      </p:sp>
      <p:sp>
        <p:nvSpPr>
          <p:cNvPr id="3" name="コンテンツ プレースホルダー 2"/>
          <p:cNvSpPr>
            <a:spLocks noGrp="1"/>
          </p:cNvSpPr>
          <p:nvPr>
            <p:ph idx="1"/>
          </p:nvPr>
        </p:nvSpPr>
        <p:spPr>
          <a:xfrm>
            <a:off x="1291948" y="2410404"/>
            <a:ext cx="6532732" cy="2954108"/>
          </a:xfrm>
        </p:spPr>
        <p:txBody>
          <a:bodyPr>
            <a:noAutofit/>
          </a:bodyPr>
          <a:lstStyle/>
          <a:p>
            <a:pPr marL="0" indent="0" algn="ctr">
              <a:buNone/>
            </a:pPr>
            <a:r>
              <a:rPr kumimoji="1" lang="ja-JP" altLang="en-US" b="1" dirty="0">
                <a:latin typeface="ＭＳ Ｐゴシック"/>
                <a:ea typeface="ＭＳ Ｐゴシック"/>
                <a:cs typeface="ＭＳ Ｐゴシック"/>
              </a:rPr>
              <a:t>この道はつらくて　けわしい道だけど</a:t>
            </a:r>
            <a:endParaRPr kumimoji="1" lang="en-US" altLang="ja-JP" b="1" dirty="0">
              <a:latin typeface="ＭＳ Ｐゴシック"/>
              <a:ea typeface="ＭＳ Ｐゴシック"/>
              <a:cs typeface="ＭＳ Ｐゴシック"/>
            </a:endParaRPr>
          </a:p>
          <a:p>
            <a:pPr marL="0" indent="0" algn="ctr">
              <a:buNone/>
            </a:pPr>
            <a:r>
              <a:rPr lang="ja-JP" altLang="en-US" b="1" dirty="0">
                <a:latin typeface="ＭＳ Ｐゴシック"/>
                <a:ea typeface="ＭＳ Ｐゴシック"/>
                <a:cs typeface="ＭＳ Ｐゴシック"/>
              </a:rPr>
              <a:t>わたしは好き　ラン　ラン　ラン</a:t>
            </a:r>
            <a:endParaRPr lang="en-US" altLang="ja-JP" b="1" dirty="0">
              <a:latin typeface="ＭＳ Ｐゴシック"/>
              <a:ea typeface="ＭＳ Ｐゴシック"/>
              <a:cs typeface="ＭＳ Ｐゴシック"/>
            </a:endParaRPr>
          </a:p>
          <a:p>
            <a:pPr marL="0" indent="0" algn="ctr">
              <a:buNone/>
            </a:pPr>
            <a:r>
              <a:rPr kumimoji="1" lang="ja-JP" altLang="en-US" b="1" dirty="0">
                <a:latin typeface="ＭＳ Ｐゴシック"/>
                <a:ea typeface="ＭＳ Ｐゴシック"/>
                <a:cs typeface="ＭＳ Ｐゴシック"/>
              </a:rPr>
              <a:t>髙根につながる　道だから</a:t>
            </a:r>
            <a:endParaRPr kumimoji="1" lang="en-US" altLang="ja-JP" b="1" dirty="0">
              <a:latin typeface="ＭＳ Ｐゴシック"/>
              <a:ea typeface="ＭＳ Ｐゴシック"/>
              <a:cs typeface="ＭＳ Ｐゴシック"/>
            </a:endParaRPr>
          </a:p>
          <a:p>
            <a:pPr marL="0" indent="0" algn="ctr">
              <a:buNone/>
            </a:pPr>
            <a:r>
              <a:rPr lang="ja-JP" altLang="en-US" b="1" dirty="0">
                <a:latin typeface="ＭＳ Ｐゴシック"/>
                <a:ea typeface="ＭＳ Ｐゴシック"/>
                <a:cs typeface="ＭＳ Ｐゴシック"/>
              </a:rPr>
              <a:t>頑張りながら　この道を行く</a:t>
            </a:r>
            <a:endParaRPr kumimoji="1" lang="ja-JP" altLang="en-US" b="1" dirty="0">
              <a:latin typeface="ＭＳ Ｐゴシック"/>
              <a:ea typeface="ＭＳ Ｐゴシック"/>
              <a:cs typeface="ＭＳ Ｐゴシック"/>
            </a:endParaRPr>
          </a:p>
        </p:txBody>
      </p:sp>
    </p:spTree>
    <p:extLst>
      <p:ext uri="{BB962C8B-B14F-4D97-AF65-F5344CB8AC3E}">
        <p14:creationId xmlns:p14="http://schemas.microsoft.com/office/powerpoint/2010/main" val="130681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ja-JP" altLang="en-US" dirty="0">
                <a:latin typeface="Arial"/>
                <a:ea typeface="HGP創英角ｺﾞｼｯｸUB"/>
                <a:cs typeface="Arial"/>
              </a:rPr>
              <a:t>この道を行く</a:t>
            </a:r>
          </a:p>
        </p:txBody>
      </p:sp>
      <p:sp>
        <p:nvSpPr>
          <p:cNvPr id="3" name="コンテンツ プレースホルダー 2"/>
          <p:cNvSpPr>
            <a:spLocks noGrp="1"/>
          </p:cNvSpPr>
          <p:nvPr>
            <p:ph idx="1"/>
          </p:nvPr>
        </p:nvSpPr>
        <p:spPr>
          <a:xfrm>
            <a:off x="1291948" y="2410404"/>
            <a:ext cx="6532732" cy="2954108"/>
          </a:xfrm>
        </p:spPr>
        <p:txBody>
          <a:bodyPr>
            <a:noAutofit/>
          </a:bodyPr>
          <a:lstStyle/>
          <a:p>
            <a:pPr marL="0" indent="0" algn="ctr">
              <a:buNone/>
            </a:pPr>
            <a:r>
              <a:rPr kumimoji="1" lang="ja-JP" altLang="en-US" b="1" dirty="0">
                <a:latin typeface="ＭＳ Ｐゴシック"/>
                <a:ea typeface="ＭＳ Ｐゴシック"/>
                <a:cs typeface="ＭＳ Ｐゴシック"/>
              </a:rPr>
              <a:t>この道はいつかは　花咲く道だから</a:t>
            </a:r>
            <a:endParaRPr kumimoji="1" lang="en-US" altLang="ja-JP" b="1" dirty="0">
              <a:latin typeface="ＭＳ Ｐゴシック"/>
              <a:ea typeface="ＭＳ Ｐゴシック"/>
              <a:cs typeface="ＭＳ Ｐゴシック"/>
            </a:endParaRPr>
          </a:p>
          <a:p>
            <a:pPr marL="0" indent="0" algn="ctr">
              <a:buNone/>
            </a:pPr>
            <a:r>
              <a:rPr lang="ja-JP" altLang="en-US" b="1" dirty="0">
                <a:latin typeface="ＭＳ Ｐゴシック"/>
                <a:ea typeface="ＭＳ Ｐゴシック"/>
                <a:cs typeface="ＭＳ Ｐゴシック"/>
              </a:rPr>
              <a:t>わたしは好き　ラン　ラン　ラン</a:t>
            </a:r>
            <a:endParaRPr lang="en-US" altLang="ja-JP" b="1" dirty="0">
              <a:latin typeface="ＭＳ Ｐゴシック"/>
              <a:ea typeface="ＭＳ Ｐゴシック"/>
              <a:cs typeface="ＭＳ Ｐゴシック"/>
            </a:endParaRPr>
          </a:p>
          <a:p>
            <a:pPr marL="0" indent="0" algn="ctr">
              <a:buNone/>
            </a:pPr>
            <a:r>
              <a:rPr kumimoji="1" lang="ja-JP" altLang="en-US" b="1" dirty="0">
                <a:latin typeface="ＭＳ Ｐゴシック"/>
                <a:ea typeface="ＭＳ Ｐゴシック"/>
                <a:cs typeface="ＭＳ Ｐゴシック"/>
              </a:rPr>
              <a:t>未来に開ける　道だから</a:t>
            </a:r>
            <a:endParaRPr kumimoji="1" lang="en-US" altLang="ja-JP" b="1" dirty="0">
              <a:latin typeface="ＭＳ Ｐゴシック"/>
              <a:ea typeface="ＭＳ Ｐゴシック"/>
              <a:cs typeface="ＭＳ Ｐゴシック"/>
            </a:endParaRPr>
          </a:p>
          <a:p>
            <a:pPr marL="0" indent="0" algn="ctr">
              <a:buNone/>
            </a:pPr>
            <a:r>
              <a:rPr lang="ja-JP" altLang="en-US" b="1" dirty="0">
                <a:latin typeface="ＭＳ Ｐゴシック"/>
                <a:ea typeface="ＭＳ Ｐゴシック"/>
                <a:cs typeface="ＭＳ Ｐゴシック"/>
              </a:rPr>
              <a:t>ただひたすらに　この道を行く</a:t>
            </a:r>
            <a:endParaRPr kumimoji="1" lang="ja-JP" altLang="en-US" b="1" dirty="0">
              <a:latin typeface="ＭＳ Ｐゴシック"/>
              <a:ea typeface="ＭＳ Ｐゴシック"/>
              <a:cs typeface="ＭＳ Ｐゴシック"/>
            </a:endParaRPr>
          </a:p>
        </p:txBody>
      </p:sp>
    </p:spTree>
    <p:extLst>
      <p:ext uri="{BB962C8B-B14F-4D97-AF65-F5344CB8AC3E}">
        <p14:creationId xmlns:p14="http://schemas.microsoft.com/office/powerpoint/2010/main" val="31396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en-US" altLang="ja-JP" b="1" dirty="0">
                <a:latin typeface="Arial"/>
                <a:ea typeface="HGP創英角ｺﾞｼｯｸUB"/>
                <a:cs typeface="Arial"/>
              </a:rPr>
              <a:t>I’ve Got That B-P Spirit</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1873388" y="1998451"/>
            <a:ext cx="5397224" cy="3744760"/>
          </a:xfrm>
        </p:spPr>
        <p:txBody>
          <a:bodyPr>
            <a:normAutofit/>
          </a:bodyPr>
          <a:lstStyle/>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Deep in my heart,</a:t>
            </a:r>
          </a:p>
          <a:p>
            <a:pPr marL="0" indent="0">
              <a:buNone/>
            </a:pPr>
            <a:r>
              <a:rPr lang="en-US" altLang="ja-JP" sz="2800" b="1" dirty="0">
                <a:latin typeface="Arial"/>
                <a:ea typeface="HGP創英角ｺﾞｼｯｸUB"/>
                <a:cs typeface="Arial"/>
              </a:rPr>
              <a:t>Deep in my heart,</a:t>
            </a:r>
          </a:p>
          <a:p>
            <a:pPr marL="0" indent="0">
              <a:buNone/>
            </a:pPr>
            <a:r>
              <a:rPr lang="en-US" altLang="ja-JP" sz="2800" b="1" dirty="0">
                <a:latin typeface="Arial"/>
                <a:ea typeface="HGP創英角ｺﾞｼｯｸUB"/>
                <a:cs typeface="Arial"/>
              </a:rPr>
              <a:t>Deep in my heart,</a:t>
            </a:r>
          </a:p>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Deep in my heart,</a:t>
            </a:r>
          </a:p>
          <a:p>
            <a:pPr marL="0" indent="0">
              <a:buNone/>
            </a:pPr>
            <a:r>
              <a:rPr lang="en-US" altLang="ja-JP" sz="2800" b="1" dirty="0">
                <a:latin typeface="Arial"/>
                <a:ea typeface="HGP創英角ｺﾞｼｯｸUB"/>
                <a:cs typeface="Arial"/>
              </a:rPr>
              <a:t>Deep in my heart  to stay.</a:t>
            </a:r>
            <a:endParaRPr lang="ja-JP" altLang="en-US" sz="2800" b="1" dirty="0">
              <a:latin typeface="ＭＳ Ｐゴシック"/>
              <a:ea typeface="ＭＳ Ｐゴシック"/>
              <a:cs typeface="ＭＳ Ｐゴシック"/>
            </a:endParaRPr>
          </a:p>
          <a:p>
            <a:pPr marL="0" indent="0">
              <a:buNone/>
            </a:pPr>
            <a:endParaRPr kumimoji="1" lang="ja-JP" altLang="en-US" sz="2800" b="1" dirty="0">
              <a:latin typeface="ＭＳ Ｐゴシック"/>
              <a:ea typeface="ＭＳ Ｐゴシック"/>
              <a:cs typeface="ＭＳ Ｐゴシック"/>
            </a:endParaRPr>
          </a:p>
        </p:txBody>
      </p:sp>
    </p:spTree>
    <p:extLst>
      <p:ext uri="{BB962C8B-B14F-4D97-AF65-F5344CB8AC3E}">
        <p14:creationId xmlns:p14="http://schemas.microsoft.com/office/powerpoint/2010/main" val="20336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en-US" altLang="ja-JP" b="1" dirty="0">
                <a:latin typeface="Arial"/>
                <a:ea typeface="HGP創英角ｺﾞｼｯｸUB"/>
                <a:cs typeface="Arial"/>
              </a:rPr>
              <a:t>I’ve Got That B-P Spirit</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1873388" y="1998451"/>
            <a:ext cx="5397224" cy="3744760"/>
          </a:xfrm>
        </p:spPr>
        <p:txBody>
          <a:bodyPr>
            <a:normAutofit/>
          </a:bodyPr>
          <a:lstStyle/>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All around my feet,</a:t>
            </a:r>
          </a:p>
          <a:p>
            <a:pPr marL="0" indent="0">
              <a:buNone/>
            </a:pPr>
            <a:r>
              <a:rPr lang="en-US" altLang="ja-JP" sz="2800" b="1" dirty="0">
                <a:latin typeface="Arial"/>
                <a:ea typeface="HGP創英角ｺﾞｼｯｸUB"/>
                <a:cs typeface="Arial"/>
              </a:rPr>
              <a:t>All around my feet,</a:t>
            </a:r>
          </a:p>
          <a:p>
            <a:pPr marL="0" indent="0">
              <a:buNone/>
            </a:pPr>
            <a:r>
              <a:rPr lang="en-US" altLang="ja-JP" sz="2800" b="1" dirty="0">
                <a:latin typeface="Arial"/>
                <a:ea typeface="HGP創英角ｺﾞｼｯｸUB"/>
                <a:cs typeface="Arial"/>
              </a:rPr>
              <a:t>All around my feet,</a:t>
            </a:r>
          </a:p>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All around my feet,</a:t>
            </a:r>
          </a:p>
          <a:p>
            <a:pPr marL="0" indent="0">
              <a:buNone/>
            </a:pPr>
            <a:r>
              <a:rPr lang="en-US" altLang="ja-JP" sz="2800" b="1" dirty="0">
                <a:latin typeface="Arial"/>
                <a:ea typeface="HGP創英角ｺﾞｼｯｸUB"/>
                <a:cs typeface="Arial"/>
              </a:rPr>
              <a:t>All around my feet to stay.</a:t>
            </a:r>
            <a:endParaRPr lang="ja-JP" altLang="en-US" sz="2800" b="1" dirty="0">
              <a:latin typeface="ＭＳ Ｐゴシック"/>
              <a:ea typeface="ＭＳ Ｐゴシック"/>
              <a:cs typeface="ＭＳ Ｐゴシック"/>
            </a:endParaRPr>
          </a:p>
          <a:p>
            <a:pPr marL="0" indent="0">
              <a:buNone/>
            </a:pPr>
            <a:endParaRPr kumimoji="1" lang="ja-JP" altLang="en-US" sz="2800" b="1" dirty="0">
              <a:latin typeface="ＭＳ Ｐゴシック"/>
              <a:ea typeface="ＭＳ Ｐゴシック"/>
              <a:cs typeface="ＭＳ Ｐゴシック"/>
            </a:endParaRPr>
          </a:p>
        </p:txBody>
      </p:sp>
    </p:spTree>
    <p:extLst>
      <p:ext uri="{BB962C8B-B14F-4D97-AF65-F5344CB8AC3E}">
        <p14:creationId xmlns:p14="http://schemas.microsoft.com/office/powerpoint/2010/main" val="288700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en-US" altLang="ja-JP" b="1" dirty="0">
                <a:latin typeface="Arial"/>
                <a:ea typeface="HGP創英角ｺﾞｼｯｸUB"/>
                <a:cs typeface="Arial"/>
              </a:rPr>
              <a:t>I’ve Got That B-P Spirit</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1873388" y="1998451"/>
            <a:ext cx="5397224" cy="3744760"/>
          </a:xfrm>
        </p:spPr>
        <p:txBody>
          <a:bodyPr>
            <a:normAutofit/>
          </a:bodyPr>
          <a:lstStyle/>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All over me,</a:t>
            </a:r>
          </a:p>
          <a:p>
            <a:pPr marL="0" indent="0">
              <a:buNone/>
            </a:pPr>
            <a:r>
              <a:rPr lang="en-US" altLang="ja-JP" sz="2800" b="1" dirty="0">
                <a:latin typeface="Arial"/>
                <a:ea typeface="HGP創英角ｺﾞｼｯｸUB"/>
                <a:cs typeface="Arial"/>
              </a:rPr>
              <a:t>All over me,</a:t>
            </a:r>
          </a:p>
          <a:p>
            <a:pPr marL="0" indent="0">
              <a:buNone/>
            </a:pPr>
            <a:r>
              <a:rPr lang="en-US" altLang="ja-JP" sz="2800" b="1" dirty="0">
                <a:latin typeface="Arial"/>
                <a:ea typeface="HGP創英角ｺﾞｼｯｸUB"/>
                <a:cs typeface="Arial"/>
              </a:rPr>
              <a:t>All over me,</a:t>
            </a:r>
          </a:p>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All over me,</a:t>
            </a:r>
          </a:p>
          <a:p>
            <a:pPr marL="0" indent="0">
              <a:buNone/>
            </a:pPr>
            <a:r>
              <a:rPr lang="en-US" altLang="ja-JP" sz="2800" b="1" dirty="0">
                <a:latin typeface="Arial"/>
                <a:ea typeface="HGP創英角ｺﾞｼｯｸUB"/>
                <a:cs typeface="Arial"/>
              </a:rPr>
              <a:t>All over me to stay.</a:t>
            </a:r>
            <a:endParaRPr lang="ja-JP" altLang="en-US" sz="2800" b="1" dirty="0">
              <a:latin typeface="ＭＳ Ｐゴシック"/>
              <a:ea typeface="ＭＳ Ｐゴシック"/>
              <a:cs typeface="ＭＳ Ｐゴシック"/>
            </a:endParaRPr>
          </a:p>
          <a:p>
            <a:pPr marL="0" indent="0">
              <a:buNone/>
            </a:pPr>
            <a:endParaRPr kumimoji="1" lang="ja-JP" altLang="en-US" sz="2800" b="1" dirty="0">
              <a:latin typeface="ＭＳ Ｐゴシック"/>
              <a:ea typeface="ＭＳ Ｐゴシック"/>
              <a:cs typeface="ＭＳ Ｐゴシック"/>
            </a:endParaRPr>
          </a:p>
        </p:txBody>
      </p:sp>
    </p:spTree>
    <p:extLst>
      <p:ext uri="{BB962C8B-B14F-4D97-AF65-F5344CB8AC3E}">
        <p14:creationId xmlns:p14="http://schemas.microsoft.com/office/powerpoint/2010/main" val="371512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en-US" altLang="ja-JP" b="1" dirty="0">
                <a:latin typeface="Arial"/>
                <a:ea typeface="HGP創英角ｺﾞｼｯｸUB"/>
                <a:cs typeface="Arial"/>
              </a:rPr>
              <a:t>I’ve Got That B-P Spirit</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1873388" y="1998451"/>
            <a:ext cx="5397224" cy="3744760"/>
          </a:xfrm>
        </p:spPr>
        <p:txBody>
          <a:bodyPr>
            <a:normAutofit/>
          </a:bodyPr>
          <a:lstStyle/>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Right in my head,</a:t>
            </a:r>
          </a:p>
          <a:p>
            <a:pPr marL="0" indent="0">
              <a:buNone/>
            </a:pPr>
            <a:r>
              <a:rPr lang="en-US" altLang="ja-JP" sz="2800" b="1" dirty="0">
                <a:latin typeface="Arial"/>
                <a:ea typeface="HGP創英角ｺﾞｼｯｸUB"/>
                <a:cs typeface="Arial"/>
              </a:rPr>
              <a:t>Deep in my heart,</a:t>
            </a:r>
          </a:p>
          <a:p>
            <a:pPr marL="0" indent="0">
              <a:buNone/>
            </a:pPr>
            <a:r>
              <a:rPr lang="en-US" altLang="ja-JP" sz="2800" b="1" dirty="0">
                <a:latin typeface="Arial"/>
                <a:ea typeface="HGP創英角ｺﾞｼｯｸUB"/>
                <a:cs typeface="Arial"/>
              </a:rPr>
              <a:t>All around my feet,</a:t>
            </a:r>
          </a:p>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All over me,</a:t>
            </a:r>
          </a:p>
          <a:p>
            <a:pPr marL="0" indent="0">
              <a:buNone/>
            </a:pPr>
            <a:r>
              <a:rPr lang="en-US" altLang="ja-JP" sz="2800" b="1" dirty="0">
                <a:latin typeface="Arial"/>
                <a:ea typeface="HGP創英角ｺﾞｼｯｸUB"/>
                <a:cs typeface="Arial"/>
              </a:rPr>
              <a:t>All over me, all ways.</a:t>
            </a:r>
            <a:endParaRPr lang="ja-JP" altLang="en-US" sz="2800" b="1" dirty="0">
              <a:latin typeface="ＭＳ Ｐゴシック"/>
              <a:ea typeface="ＭＳ Ｐゴシック"/>
              <a:cs typeface="ＭＳ Ｐゴシック"/>
            </a:endParaRPr>
          </a:p>
          <a:p>
            <a:pPr marL="0" indent="0">
              <a:buNone/>
            </a:pPr>
            <a:endParaRPr kumimoji="1" lang="ja-JP" altLang="en-US" sz="2800" b="1" dirty="0">
              <a:latin typeface="ＭＳ Ｐゴシック"/>
              <a:ea typeface="ＭＳ Ｐゴシック"/>
              <a:cs typeface="ＭＳ Ｐゴシック"/>
            </a:endParaRPr>
          </a:p>
        </p:txBody>
      </p:sp>
    </p:spTree>
    <p:extLst>
      <p:ext uri="{BB962C8B-B14F-4D97-AF65-F5344CB8AC3E}">
        <p14:creationId xmlns:p14="http://schemas.microsoft.com/office/powerpoint/2010/main" val="11862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kumimoji="1" lang="en-US" altLang="ja-JP" b="1" dirty="0">
                <a:latin typeface="Arial"/>
                <a:ea typeface="HGP創英角ｺﾞｼｯｸUB"/>
                <a:cs typeface="Arial"/>
              </a:rPr>
              <a:t>I’ve Got That Scouting Spirit</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1873388" y="1998451"/>
            <a:ext cx="5397224" cy="3744760"/>
          </a:xfrm>
        </p:spPr>
        <p:txBody>
          <a:bodyPr>
            <a:normAutofit/>
          </a:bodyPr>
          <a:lstStyle/>
          <a:p>
            <a:pPr marL="0" indent="0">
              <a:buNone/>
            </a:pPr>
            <a:r>
              <a:rPr lang="en-US" altLang="ja-JP" sz="2800" b="1" dirty="0">
                <a:latin typeface="Arial"/>
                <a:ea typeface="HGP創英角ｺﾞｼｯｸUB"/>
                <a:cs typeface="Arial"/>
              </a:rPr>
              <a:t>I’ve got that Scouting Spirit,  </a:t>
            </a:r>
          </a:p>
          <a:p>
            <a:pPr marL="0" indent="0">
              <a:buNone/>
            </a:pPr>
            <a:r>
              <a:rPr lang="en-US" altLang="ja-JP" sz="2800" b="1" dirty="0">
                <a:latin typeface="Arial"/>
                <a:ea typeface="HGP創英角ｺﾞｼｯｸUB"/>
                <a:cs typeface="Arial"/>
              </a:rPr>
              <a:t>Up in my head,</a:t>
            </a:r>
          </a:p>
          <a:p>
            <a:pPr marL="0" indent="0">
              <a:buNone/>
            </a:pPr>
            <a:r>
              <a:rPr lang="en-US" altLang="ja-JP" sz="2800" b="1" dirty="0">
                <a:latin typeface="Arial"/>
                <a:ea typeface="HGP創英角ｺﾞｼｯｸUB"/>
                <a:cs typeface="Arial"/>
              </a:rPr>
              <a:t>Deep in my heart,</a:t>
            </a:r>
          </a:p>
          <a:p>
            <a:pPr marL="0" indent="0">
              <a:buNone/>
            </a:pPr>
            <a:r>
              <a:rPr lang="en-US" altLang="ja-JP" sz="2800" b="1" dirty="0">
                <a:latin typeface="Arial"/>
                <a:ea typeface="HGP創英角ｺﾞｼｯｸUB"/>
                <a:cs typeface="Arial"/>
              </a:rPr>
              <a:t>Down in my feet,</a:t>
            </a:r>
          </a:p>
          <a:p>
            <a:pPr marL="0" indent="0">
              <a:buNone/>
            </a:pPr>
            <a:r>
              <a:rPr lang="en-US" altLang="ja-JP" sz="2800" b="1" dirty="0">
                <a:latin typeface="Arial"/>
                <a:ea typeface="HGP創英角ｺﾞｼｯｸUB"/>
                <a:cs typeface="Arial"/>
              </a:rPr>
              <a:t>I’ve got that B-P Spirit,  </a:t>
            </a:r>
          </a:p>
          <a:p>
            <a:pPr marL="0" indent="0">
              <a:buNone/>
            </a:pPr>
            <a:r>
              <a:rPr lang="en-US" altLang="ja-JP" sz="2800" b="1" dirty="0">
                <a:latin typeface="Arial"/>
                <a:ea typeface="HGP創英角ｺﾞｼｯｸUB"/>
                <a:cs typeface="Arial"/>
              </a:rPr>
              <a:t>All over me,</a:t>
            </a:r>
          </a:p>
          <a:p>
            <a:pPr marL="0" indent="0">
              <a:buNone/>
            </a:pPr>
            <a:r>
              <a:rPr lang="en-US" altLang="ja-JP" sz="2800" b="1" dirty="0">
                <a:latin typeface="Arial"/>
                <a:ea typeface="HGP創英角ｺﾞｼｯｸUB"/>
                <a:cs typeface="Arial"/>
              </a:rPr>
              <a:t>All over me, all ways.</a:t>
            </a:r>
            <a:endParaRPr lang="ja-JP" altLang="en-US" sz="2800" b="1" dirty="0">
              <a:latin typeface="ＭＳ Ｐゴシック"/>
              <a:ea typeface="ＭＳ Ｐゴシック"/>
              <a:cs typeface="ＭＳ Ｐゴシック"/>
            </a:endParaRPr>
          </a:p>
          <a:p>
            <a:pPr marL="0" indent="0">
              <a:buNone/>
            </a:pPr>
            <a:endParaRPr kumimoji="1" lang="ja-JP" altLang="en-US" sz="2800" b="1" dirty="0">
              <a:latin typeface="ＭＳ Ｐゴシック"/>
              <a:ea typeface="ＭＳ Ｐゴシック"/>
              <a:cs typeface="ＭＳ Ｐゴシック"/>
            </a:endParaRPr>
          </a:p>
        </p:txBody>
      </p:sp>
    </p:spTree>
    <p:extLst>
      <p:ext uri="{BB962C8B-B14F-4D97-AF65-F5344CB8AC3E}">
        <p14:creationId xmlns:p14="http://schemas.microsoft.com/office/powerpoint/2010/main" val="20634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CF028ED-7CE4-054C-A195-11DF767C8ED7}"/>
              </a:ext>
            </a:extLst>
          </p:cNvPr>
          <p:cNvSpPr>
            <a:spLocks noGrp="1"/>
          </p:cNvSpPr>
          <p:nvPr>
            <p:ph type="title"/>
          </p:nvPr>
        </p:nvSpPr>
        <p:spPr>
          <a:xfrm>
            <a:off x="457200" y="1942286"/>
            <a:ext cx="8229600" cy="1143000"/>
          </a:xfrm>
        </p:spPr>
        <p:txBody>
          <a:bodyPr/>
          <a:lstStyle/>
          <a:p>
            <a:r>
              <a:rPr kumimoji="1" lang="en-US" altLang="ja-JP" b="1" dirty="0">
                <a:latin typeface="Arial"/>
                <a:ea typeface="HGP創英角ｺﾞｼｯｸUB"/>
                <a:cs typeface="Arial"/>
              </a:rPr>
              <a:t>Scouting Spirit</a:t>
            </a:r>
            <a:endParaRPr kumimoji="1" lang="ja-JP" altLang="en-US" b="1" dirty="0">
              <a:latin typeface="Arial"/>
              <a:ea typeface="HGP創英角ｺﾞｼｯｸUB"/>
              <a:cs typeface="Arial"/>
            </a:endParaRPr>
          </a:p>
        </p:txBody>
      </p:sp>
      <p:sp>
        <p:nvSpPr>
          <p:cNvPr id="5" name="タイトル 1">
            <a:extLst>
              <a:ext uri="{FF2B5EF4-FFF2-40B4-BE49-F238E27FC236}">
                <a16:creationId xmlns:a16="http://schemas.microsoft.com/office/drawing/2014/main" id="{C43E412B-AA14-4E45-BCB6-F737DDBD7CDC}"/>
              </a:ext>
            </a:extLst>
          </p:cNvPr>
          <p:cNvSpPr txBox="1">
            <a:spLocks/>
          </p:cNvSpPr>
          <p:nvPr/>
        </p:nvSpPr>
        <p:spPr>
          <a:xfrm>
            <a:off x="457200" y="10460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dirty="0">
                <a:latin typeface="Arial"/>
                <a:ea typeface="HGP創英角ｺﾞｼｯｸUB"/>
                <a:cs typeface="Arial"/>
              </a:rPr>
              <a:t>B-P Spirit</a:t>
            </a:r>
            <a:endParaRPr lang="ja-JP" altLang="en-US" b="1" dirty="0">
              <a:latin typeface="Arial"/>
              <a:ea typeface="HGP創英角ｺﾞｼｯｸUB"/>
              <a:cs typeface="Arial"/>
            </a:endParaRPr>
          </a:p>
        </p:txBody>
      </p:sp>
      <p:sp>
        <p:nvSpPr>
          <p:cNvPr id="6" name="タイトル 1">
            <a:extLst>
              <a:ext uri="{FF2B5EF4-FFF2-40B4-BE49-F238E27FC236}">
                <a16:creationId xmlns:a16="http://schemas.microsoft.com/office/drawing/2014/main" id="{22BDB45C-C066-384E-878C-C580B506FDB8}"/>
              </a:ext>
            </a:extLst>
          </p:cNvPr>
          <p:cNvSpPr txBox="1">
            <a:spLocks/>
          </p:cNvSpPr>
          <p:nvPr/>
        </p:nvSpPr>
        <p:spPr>
          <a:xfrm>
            <a:off x="457200" y="296190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a:latin typeface="Arial"/>
                <a:ea typeface="HGP創英角ｺﾞｼｯｸUB"/>
                <a:cs typeface="Arial"/>
              </a:rPr>
              <a:t>スカウト精神</a:t>
            </a:r>
            <a:endParaRPr lang="ja-JP" altLang="en-US" dirty="0">
              <a:latin typeface="Arial"/>
              <a:ea typeface="HGP創英角ｺﾞｼｯｸUB"/>
              <a:cs typeface="Arial"/>
            </a:endParaRPr>
          </a:p>
        </p:txBody>
      </p:sp>
      <p:sp>
        <p:nvSpPr>
          <p:cNvPr id="8" name="タイトル 1">
            <a:extLst>
              <a:ext uri="{FF2B5EF4-FFF2-40B4-BE49-F238E27FC236}">
                <a16:creationId xmlns:a16="http://schemas.microsoft.com/office/drawing/2014/main" id="{DB0892EF-A22F-CE40-9663-CD75029E922C}"/>
              </a:ext>
            </a:extLst>
          </p:cNvPr>
          <p:cNvSpPr txBox="1">
            <a:spLocks/>
          </p:cNvSpPr>
          <p:nvPr/>
        </p:nvSpPr>
        <p:spPr>
          <a:xfrm>
            <a:off x="357352" y="466895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a:solidFill>
                  <a:srgbClr val="C00000"/>
                </a:solidFill>
              </a:rPr>
              <a:t>それには、この基本原作を</a:t>
            </a:r>
            <a:endParaRPr lang="en-US" altLang="ja-JP" sz="3200" dirty="0">
              <a:solidFill>
                <a:srgbClr val="C00000"/>
              </a:solidFill>
            </a:endParaRPr>
          </a:p>
          <a:p>
            <a:r>
              <a:rPr lang="ja-JP" altLang="en-US" sz="3200">
                <a:solidFill>
                  <a:srgbClr val="C00000"/>
                </a:solidFill>
              </a:rPr>
              <a:t>知らなければならない</a:t>
            </a:r>
          </a:p>
        </p:txBody>
      </p:sp>
    </p:spTree>
    <p:extLst>
      <p:ext uri="{BB962C8B-B14F-4D97-AF65-F5344CB8AC3E}">
        <p14:creationId xmlns:p14="http://schemas.microsoft.com/office/powerpoint/2010/main" val="5382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270AD-23E0-444A-9C30-D7F45B7764F7}"/>
              </a:ext>
            </a:extLst>
          </p:cNvPr>
          <p:cNvSpPr>
            <a:spLocks noGrp="1"/>
          </p:cNvSpPr>
          <p:nvPr>
            <p:ph type="title"/>
          </p:nvPr>
        </p:nvSpPr>
        <p:spPr/>
        <p:txBody>
          <a:bodyPr/>
          <a:lstStyle/>
          <a:p>
            <a:r>
              <a:rPr kumimoji="1" lang="ja-JP" altLang="en-US"/>
              <a:t>基本原則</a:t>
            </a:r>
          </a:p>
        </p:txBody>
      </p:sp>
      <p:sp>
        <p:nvSpPr>
          <p:cNvPr id="4" name="タイトル 1">
            <a:extLst>
              <a:ext uri="{FF2B5EF4-FFF2-40B4-BE49-F238E27FC236}">
                <a16:creationId xmlns:a16="http://schemas.microsoft.com/office/drawing/2014/main" id="{3945C780-BD95-BA4F-8975-BBBC4834E521}"/>
              </a:ext>
            </a:extLst>
          </p:cNvPr>
          <p:cNvSpPr txBox="1">
            <a:spLocks/>
          </p:cNvSpPr>
          <p:nvPr/>
        </p:nvSpPr>
        <p:spPr>
          <a:xfrm>
            <a:off x="457200" y="2203286"/>
            <a:ext cx="8229600" cy="8236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a:t>定義</a:t>
            </a:r>
          </a:p>
        </p:txBody>
      </p:sp>
      <p:sp>
        <p:nvSpPr>
          <p:cNvPr id="5" name="タイトル 1">
            <a:extLst>
              <a:ext uri="{FF2B5EF4-FFF2-40B4-BE49-F238E27FC236}">
                <a16:creationId xmlns:a16="http://schemas.microsoft.com/office/drawing/2014/main" id="{47AD36E0-A5CB-CC41-BAF9-83933A1C3D78}"/>
              </a:ext>
            </a:extLst>
          </p:cNvPr>
          <p:cNvSpPr txBox="1">
            <a:spLocks/>
          </p:cNvSpPr>
          <p:nvPr/>
        </p:nvSpPr>
        <p:spPr>
          <a:xfrm>
            <a:off x="457200" y="2988934"/>
            <a:ext cx="8229600" cy="8236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a:t>目的</a:t>
            </a:r>
          </a:p>
        </p:txBody>
      </p:sp>
      <p:sp>
        <p:nvSpPr>
          <p:cNvPr id="6" name="タイトル 1">
            <a:extLst>
              <a:ext uri="{FF2B5EF4-FFF2-40B4-BE49-F238E27FC236}">
                <a16:creationId xmlns:a16="http://schemas.microsoft.com/office/drawing/2014/main" id="{35CC7AD9-E737-CB44-8BE2-E6ACB77B1B49}"/>
              </a:ext>
            </a:extLst>
          </p:cNvPr>
          <p:cNvSpPr txBox="1">
            <a:spLocks/>
          </p:cNvSpPr>
          <p:nvPr/>
        </p:nvSpPr>
        <p:spPr>
          <a:xfrm>
            <a:off x="457200" y="3812627"/>
            <a:ext cx="8229600" cy="8236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a:t>原理</a:t>
            </a:r>
          </a:p>
        </p:txBody>
      </p:sp>
      <p:sp>
        <p:nvSpPr>
          <p:cNvPr id="7" name="タイトル 1">
            <a:extLst>
              <a:ext uri="{FF2B5EF4-FFF2-40B4-BE49-F238E27FC236}">
                <a16:creationId xmlns:a16="http://schemas.microsoft.com/office/drawing/2014/main" id="{74494DF2-1920-9048-86A0-2531CFD5C0C2}"/>
              </a:ext>
            </a:extLst>
          </p:cNvPr>
          <p:cNvSpPr txBox="1">
            <a:spLocks/>
          </p:cNvSpPr>
          <p:nvPr/>
        </p:nvSpPr>
        <p:spPr>
          <a:xfrm>
            <a:off x="457200" y="4598275"/>
            <a:ext cx="8229600" cy="8236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a:t>方法</a:t>
            </a:r>
          </a:p>
        </p:txBody>
      </p:sp>
    </p:spTree>
    <p:extLst>
      <p:ext uri="{BB962C8B-B14F-4D97-AF65-F5344CB8AC3E}">
        <p14:creationId xmlns:p14="http://schemas.microsoft.com/office/powerpoint/2010/main" val="2746384607"/>
      </p:ext>
    </p:extLst>
  </p:cSld>
  <p:clrMapOvr>
    <a:masterClrMapping/>
  </p:clrMapOvr>
</p:sld>
</file>

<file path=ppt/theme/theme1.xml><?xml version="1.0" encoding="utf-8"?>
<a:theme xmlns:a="http://schemas.openxmlformats.org/drawingml/2006/main" name="BS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BSTT.thmx</Template>
  <TotalTime>919</TotalTime>
  <Words>1362</Words>
  <Application>Microsoft Macintosh PowerPoint</Application>
  <PresentationFormat>画面に合わせる (4:3)</PresentationFormat>
  <Paragraphs>139</Paragraphs>
  <Slides>28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A-OTF Shin Go Pro</vt:lpstr>
      <vt:lpstr>HGP創英角ｺﾞｼｯｸUB</vt:lpstr>
      <vt:lpstr>ＭＳ Ｐゴシック</vt:lpstr>
      <vt:lpstr>Arial</vt:lpstr>
      <vt:lpstr>Franklin Gothic Book</vt:lpstr>
      <vt:lpstr>Franklin Gothic Medium</vt:lpstr>
      <vt:lpstr>BSTT</vt:lpstr>
      <vt:lpstr>この歌知っていますか？</vt:lpstr>
      <vt:lpstr>I’ve Got That B-P Spirit</vt:lpstr>
      <vt:lpstr>I’ve Got That B-P Spirit</vt:lpstr>
      <vt:lpstr>I’ve Got That B-P Spirit</vt:lpstr>
      <vt:lpstr>I’ve Got That B-P Spirit</vt:lpstr>
      <vt:lpstr>I’ve Got That B-P Spirit</vt:lpstr>
      <vt:lpstr>I’ve Got That Scouting Spirit</vt:lpstr>
      <vt:lpstr>Scouting Spirit</vt:lpstr>
      <vt:lpstr>基本原則</vt:lpstr>
      <vt:lpstr>基本原則　「定義」</vt:lpstr>
      <vt:lpstr>基本原則　「目的」</vt:lpstr>
      <vt:lpstr>基本原則　「原理」</vt:lpstr>
      <vt:lpstr>基本原則　「方法」</vt:lpstr>
      <vt:lpstr>PowerPoint プレゼンテーション</vt:lpstr>
      <vt:lpstr>1-3　教育の目的</vt:lpstr>
      <vt:lpstr>1-4　基本方針</vt:lpstr>
      <vt:lpstr>1-5　参加の原則</vt:lpstr>
      <vt:lpstr>PowerPoint プレゼンテーション</vt:lpstr>
      <vt:lpstr>PowerPoint プレゼンテーション</vt:lpstr>
      <vt:lpstr>まとめ</vt:lpstr>
      <vt:lpstr>まとめ</vt:lpstr>
      <vt:lpstr>まとめ</vt:lpstr>
      <vt:lpstr>Scouting Spirit</vt:lpstr>
      <vt:lpstr>スカウト精神</vt:lpstr>
      <vt:lpstr>道心門</vt:lpstr>
      <vt:lpstr>この道を行く</vt:lpstr>
      <vt:lpstr>この道を行く</vt:lpstr>
      <vt:lpstr>この道を行く</vt:lpstr>
    </vt:vector>
  </TitlesOfParts>
  <Company>親戚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スカウト精神</dc:title>
  <dc:creator>中島 清行</dc:creator>
  <cp:lastModifiedBy>Microsoft Office User</cp:lastModifiedBy>
  <cp:revision>30</cp:revision>
  <dcterms:created xsi:type="dcterms:W3CDTF">2018-02-03T12:39:52Z</dcterms:created>
  <dcterms:modified xsi:type="dcterms:W3CDTF">2019-04-28T05:17:31Z</dcterms:modified>
</cp:coreProperties>
</file>