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ヒラギノ角ゴ Pro W6" panose="020B0300000000000000" pitchFamily="34" charset="-128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ヒラギノ角ゴ Pro W6" panose="020B0300000000000000" pitchFamily="34" charset="-128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ヒラギノ角ゴ Pro W6" panose="020B0300000000000000" pitchFamily="34" charset="-128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ヒラギノ角ゴ Pro W6" panose="020B0300000000000000" pitchFamily="34" charset="-128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ヒラギノ角ゴ Pro W6" panose="020B0300000000000000" pitchFamily="34" charset="-128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ヒラギノ角ゴ Pro W6" panose="020B0300000000000000" pitchFamily="34" charset="-128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ヒラギノ角ゴ Pro W6" panose="020B0300000000000000" pitchFamily="34" charset="-128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ヒラギノ角ゴ Pro W6" panose="020B0300000000000000" pitchFamily="34" charset="-128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ヒラギノ角ゴ Pro W6" panose="020B0300000000000000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432FF"/>
    <a:srgbClr val="008F00"/>
    <a:srgbClr val="FFFE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47" autoAdjust="0"/>
    <p:restoredTop sz="89791" autoAdjust="0"/>
  </p:normalViewPr>
  <p:slideViewPr>
    <p:cSldViewPr>
      <p:cViewPr varScale="1">
        <p:scale>
          <a:sx n="160" d="100"/>
          <a:sy n="160" d="100"/>
        </p:scale>
        <p:origin x="1184" y="184"/>
      </p:cViewPr>
      <p:guideLst>
        <p:guide orient="horz" pos="4319"/>
        <p:guide pos="2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8F6378C0-7A35-8242-B7F2-4015D2B4AB8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Book" panose="020B0503020102020204" pitchFamily="34" charset="0"/>
                <a:ea typeface="ヒラギノ角ゴ Pro W6" panose="020B0300000000000000" pitchFamily="34" charset="-128"/>
              </a:defRPr>
            </a:lvl1pPr>
          </a:lstStyle>
          <a:p>
            <a:endParaRPr lang="en-US" altLang="ja-JP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C7E9806B-5A22-AF44-B529-F6D1E56863F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Franklin Gothic Book" panose="020B0503020102020204" pitchFamily="34" charset="0"/>
                <a:ea typeface="ヒラギノ角ゴ Pro W6" panose="020B0300000000000000" pitchFamily="34" charset="-128"/>
              </a:defRPr>
            </a:lvl1pPr>
          </a:lstStyle>
          <a:p>
            <a:fld id="{A14B2679-D398-C041-B455-909D3293C261}" type="datetimeFigureOut">
              <a:rPr lang="ja-JP" altLang="en-US"/>
              <a:pPr/>
              <a:t>2019/4/24</a:t>
            </a:fld>
            <a:endParaRPr lang="en-US" altLang="ja-JP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E5FFD853-C1E5-5E43-8DE1-D5CE9F64FDD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Book" panose="020B0503020102020204" pitchFamily="34" charset="0"/>
                <a:ea typeface="ヒラギノ角ゴ Pro W6" panose="020B0300000000000000" pitchFamily="34" charset="-128"/>
              </a:defRPr>
            </a:lvl1pPr>
          </a:lstStyle>
          <a:p>
            <a:endParaRPr lang="en-US" altLang="ja-JP"/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F513C045-27A1-DC47-B535-B2F34CB1800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Franklin Gothic Book" panose="020B0503020102020204" pitchFamily="34" charset="0"/>
                <a:ea typeface="ヒラギノ角ゴ Pro W6" panose="020B0300000000000000" pitchFamily="34" charset="-128"/>
              </a:defRPr>
            </a:lvl1pPr>
          </a:lstStyle>
          <a:p>
            <a:fld id="{1B8F28B9-BF73-E642-B745-5799A52D7440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383B6A6-13FB-6F4C-8DDB-5A49C17678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5607538-BC1B-0C4E-83C5-1CD38A06837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88A3D0C-5342-4241-855F-ED07E867821B}" type="datetimeFigureOut">
              <a:rPr lang="ja-JP" altLang="en-US"/>
              <a:pPr>
                <a:defRPr/>
              </a:pPr>
              <a:t>2019/4/24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2F0A5372-8D7E-A944-BC83-B1B1A7740A9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70A8EDA6-B07E-4747-8520-5264E9EAC4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317D48E-23E0-3A4D-B5E0-DBA64A767E8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828164-F02E-1E48-8495-AB410C3BB8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6FCFD37-A072-794A-A88D-3B2C0CD33664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3516359-70A5-204D-91F6-ED765F17C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8144" y="6498812"/>
            <a:ext cx="3175992" cy="24100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ボーイスカウト茨城県連盟トレーニングチーム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CC01E18-2F5C-F34A-9E07-44CC98FD7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4800" y="6342781"/>
            <a:ext cx="1066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defRPr>
            </a:lvl1pPr>
          </a:lstStyle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43326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9CE3F4F-9092-3F48-84B9-ABE649D7C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43439" y="6365875"/>
            <a:ext cx="223224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茨城県連盟トレーニングチーム</a:t>
            </a:r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B196937-358F-1143-8FF8-303C00F34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68313" y="6356349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Franklin Gothic Book" panose="020B0503020102020204" pitchFamily="34" charset="0"/>
                <a:ea typeface="ヒラギノ角ゴ Pro W6" panose="020B0300000000000000" pitchFamily="34" charset="-128"/>
              </a:defRPr>
            </a:lvl1pPr>
          </a:lstStyle>
          <a:p>
            <a:fld id="{96E8FF58-064E-064D-8C39-B1687C8D474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5221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フッター プレースホルダ 4">
            <a:extLst>
              <a:ext uri="{FF2B5EF4-FFF2-40B4-BE49-F238E27FC236}">
                <a16:creationId xmlns:a16="http://schemas.microsoft.com/office/drawing/2014/main" id="{2A70A54B-5CE1-D042-9024-A290418FF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43439" y="6365875"/>
            <a:ext cx="223224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茨城県連盟トレーニングチーム</a:t>
            </a:r>
          </a:p>
        </p:txBody>
      </p:sp>
      <p:sp>
        <p:nvSpPr>
          <p:cNvPr id="8" name="スライド番号プレースホルダ 5">
            <a:extLst>
              <a:ext uri="{FF2B5EF4-FFF2-40B4-BE49-F238E27FC236}">
                <a16:creationId xmlns:a16="http://schemas.microsoft.com/office/drawing/2014/main" id="{9C028355-20E3-154A-AE5C-5B713550D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68313" y="6356349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Franklin Gothic Book" panose="020B0503020102020204" pitchFamily="34" charset="0"/>
                <a:ea typeface="ヒラギノ角ゴ Pro W6" panose="020B0300000000000000" pitchFamily="34" charset="-128"/>
              </a:defRPr>
            </a:lvl1pPr>
          </a:lstStyle>
          <a:p>
            <a:fld id="{96E8FF58-064E-064D-8C39-B1687C8D474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1902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62BBBD2D-B546-AD4B-A393-3284BFE74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43439" y="6365875"/>
            <a:ext cx="223224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茨城県連盟トレーニングチーム</a:t>
            </a:r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0D359567-7E71-C048-8B0F-8024F6BA9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68313" y="6356349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Franklin Gothic Book" panose="020B0503020102020204" pitchFamily="34" charset="0"/>
                <a:ea typeface="ヒラギノ角ゴ Pro W6" panose="020B0300000000000000" pitchFamily="34" charset="-128"/>
              </a:defRPr>
            </a:lvl1pPr>
          </a:lstStyle>
          <a:p>
            <a:fld id="{96E8FF58-064E-064D-8C39-B1687C8D474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2957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" name="フッター プレースホルダ 4">
            <a:extLst>
              <a:ext uri="{FF2B5EF4-FFF2-40B4-BE49-F238E27FC236}">
                <a16:creationId xmlns:a16="http://schemas.microsoft.com/office/drawing/2014/main" id="{B74D0DDF-6D8F-CB48-A09B-814EC7261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43439" y="6365875"/>
            <a:ext cx="223224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茨城県連盟トレーニングチーム</a:t>
            </a:r>
          </a:p>
        </p:txBody>
      </p:sp>
      <p:sp>
        <p:nvSpPr>
          <p:cNvPr id="11" name="スライド番号プレースホルダ 5">
            <a:extLst>
              <a:ext uri="{FF2B5EF4-FFF2-40B4-BE49-F238E27FC236}">
                <a16:creationId xmlns:a16="http://schemas.microsoft.com/office/drawing/2014/main" id="{2BED4ADD-407E-024B-9B80-36676907E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68313" y="6356349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Franklin Gothic Book" panose="020B0503020102020204" pitchFamily="34" charset="0"/>
                <a:ea typeface="ヒラギノ角ゴ Pro W6" panose="020B0300000000000000" pitchFamily="34" charset="-128"/>
              </a:defRPr>
            </a:lvl1pPr>
          </a:lstStyle>
          <a:p>
            <a:fld id="{96E8FF58-064E-064D-8C39-B1687C8D474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4038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3263C9D4-BC11-384D-9C85-8222407E2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43439" y="6365875"/>
            <a:ext cx="223224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茨城県連盟トレーニングチーム</a:t>
            </a:r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E1152FF0-677F-554F-B4EE-E168C5B21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68313" y="6356349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Franklin Gothic Book" panose="020B0503020102020204" pitchFamily="34" charset="0"/>
                <a:ea typeface="ヒラギノ角ゴ Pro W6" panose="020B0300000000000000" pitchFamily="34" charset="-128"/>
              </a:defRPr>
            </a:lvl1pPr>
          </a:lstStyle>
          <a:p>
            <a:fld id="{96E8FF58-064E-064D-8C39-B1687C8D474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758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A02B647-4DDD-9043-B27D-07CD84230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43439" y="6365875"/>
            <a:ext cx="223224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茨城県連盟トレーニングチーム</a:t>
            </a:r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EA08FFB-C97F-574B-BAC7-895B067FF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68313" y="6356349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Franklin Gothic Book" panose="020B0503020102020204" pitchFamily="34" charset="0"/>
                <a:ea typeface="ヒラギノ角ゴ Pro W6" panose="020B0300000000000000" pitchFamily="34" charset="-128"/>
              </a:defRPr>
            </a:lvl1pPr>
          </a:lstStyle>
          <a:p>
            <a:fld id="{96E8FF58-064E-064D-8C39-B1687C8D474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98188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E3047D4E-4547-5244-9B23-13AAC55BF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43439" y="6365875"/>
            <a:ext cx="223224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茨城県連盟トレーニングチーム</a:t>
            </a:r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EB2252D9-2596-BE45-B580-4DC93A47E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68313" y="6356349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Franklin Gothic Book" panose="020B0503020102020204" pitchFamily="34" charset="0"/>
                <a:ea typeface="ヒラギノ角ゴ Pro W6" panose="020B0300000000000000" pitchFamily="34" charset="-128"/>
              </a:defRPr>
            </a:lvl1pPr>
          </a:lstStyle>
          <a:p>
            <a:fld id="{96E8FF58-064E-064D-8C39-B1687C8D474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9283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プレースホルダーまでドラッグするかアイコンをクリックして図を追加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8A278DD3-A195-C645-87F0-CA37A68E2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43439" y="6365875"/>
            <a:ext cx="223224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茨城県連盟トレーニングチーム</a:t>
            </a:r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944F682E-4673-F841-B85A-B7A45758A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68313" y="6356349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Franklin Gothic Book" panose="020B0503020102020204" pitchFamily="34" charset="0"/>
                <a:ea typeface="ヒラギノ角ゴ Pro W6" panose="020B0300000000000000" pitchFamily="34" charset="-128"/>
              </a:defRPr>
            </a:lvl1pPr>
          </a:lstStyle>
          <a:p>
            <a:fld id="{96E8FF58-064E-064D-8C39-B1687C8D474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0887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31A2164C-4F14-7947-AE29-32B9CFBBE90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E1A903D1-2832-774B-9D73-FBEC5266FE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E86E824-40BD-0742-A485-1E2240F72A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96136" y="6462861"/>
            <a:ext cx="3175992" cy="24100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ボーイスカウト茨城県連盟トレーニングチーム</a:t>
            </a:r>
            <a:endParaRPr lang="ja-JP" altLang="en-US" dirty="0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58C2F881-4EAB-8E4A-9DA6-55AECC76D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0" y="6338738"/>
            <a:ext cx="1066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defRPr>
            </a:lvl1pPr>
          </a:lstStyle>
          <a:p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hf hdr="0" dt="0"/>
  <p:txStyles>
    <p:titleStyle>
      <a:lvl1pPr algn="ctr" defTabSz="457200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ヒラギノ角ゴ Pro W6" panose="020B0300000000000000" pitchFamily="34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anose="020B0603020102020204" pitchFamily="34" charset="0"/>
          <a:ea typeface="ヒラギノ角ゴ Pro W6" panose="020B0300000000000000" pitchFamily="34" charset="-128"/>
          <a:cs typeface="ヒラギノ角ゴ Pro W6" panose="020B0300000000000000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anose="020B0603020102020204" pitchFamily="34" charset="0"/>
          <a:ea typeface="ヒラギノ角ゴ Pro W6" panose="020B0300000000000000" pitchFamily="34" charset="-128"/>
          <a:cs typeface="ヒラギノ角ゴ Pro W6" panose="020B0300000000000000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anose="020B0603020102020204" pitchFamily="34" charset="0"/>
          <a:ea typeface="ヒラギノ角ゴ Pro W6" panose="020B0300000000000000" pitchFamily="34" charset="-128"/>
          <a:cs typeface="ヒラギノ角ゴ Pro W6" panose="020B0300000000000000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anose="020B0603020102020204" pitchFamily="34" charset="0"/>
          <a:ea typeface="ヒラギノ角ゴ Pro W6" panose="020B0300000000000000" pitchFamily="34" charset="-128"/>
          <a:cs typeface="ヒラギノ角ゴ Pro W6" panose="020B0300000000000000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anose="020B0603020102020204" pitchFamily="34" charset="0"/>
          <a:ea typeface="ヒラギノ角ゴ Pro W6" panose="020B0300000000000000" pitchFamily="34" charset="-128"/>
          <a:cs typeface="ヒラギノ角ゴ Pro W6" panose="020B0300000000000000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anose="020B0603020102020204" pitchFamily="34" charset="0"/>
          <a:ea typeface="ヒラギノ角ゴ Pro W6" panose="020B0300000000000000" pitchFamily="34" charset="-128"/>
          <a:cs typeface="ヒラギノ角ゴ Pro W6" panose="020B0300000000000000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anose="020B0603020102020204" pitchFamily="34" charset="0"/>
          <a:ea typeface="ヒラギノ角ゴ Pro W6" panose="020B0300000000000000" pitchFamily="34" charset="-128"/>
          <a:cs typeface="ヒラギノ角ゴ Pro W6" panose="020B0300000000000000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anose="020B0603020102020204" pitchFamily="34" charset="0"/>
          <a:ea typeface="ヒラギノ角ゴ Pro W6" panose="020B0300000000000000" pitchFamily="34" charset="-128"/>
          <a:cs typeface="ヒラギノ角ゴ Pro W6" panose="020B0300000000000000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ヒラギノ角ゴ Pro W6" panose="020B0300000000000000" pitchFamily="34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ヒラギノ角ゴ Pro W6" panose="020B0300000000000000" pitchFamily="34" charset="-128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ヒラギノ角ゴ Pro W6" panose="020B0300000000000000" pitchFamily="34" charset="-128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ヒラギノ角ゴ Pro W6" panose="020B0300000000000000" pitchFamily="34" charset="-128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ヒラギノ角ゴ Pro W6" panose="020B0300000000000000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FC83A4E-CEB5-E649-8912-38C7ADA61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茨城県連盟トレーニングチーム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3D0CB09-EEA4-6B48-8722-E367D1749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FF58-064E-064D-8C39-B1687C8D474F}" type="slidenum">
              <a:rPr lang="ja-JP" altLang="en-US" smtClean="0"/>
              <a:pPr/>
              <a:t>1</a:t>
            </a:fld>
            <a:endParaRPr lang="en-US" altLang="ja-JP"/>
          </a:p>
        </p:txBody>
      </p:sp>
      <p:sp>
        <p:nvSpPr>
          <p:cNvPr id="6" name="タイトル 4">
            <a:extLst>
              <a:ext uri="{FF2B5EF4-FFF2-40B4-BE49-F238E27FC236}">
                <a16:creationId xmlns:a16="http://schemas.microsoft.com/office/drawing/2014/main" id="{EE6E66B3-3FA7-884D-BB81-82CCD9EB6A56}"/>
              </a:ext>
            </a:extLst>
          </p:cNvPr>
          <p:cNvSpPr txBox="1">
            <a:spLocks/>
          </p:cNvSpPr>
          <p:nvPr/>
        </p:nvSpPr>
        <p:spPr bwMode="auto">
          <a:xfrm>
            <a:off x="685800" y="2348880"/>
            <a:ext cx="77724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ヒラギノ角ゴ Pro W6" panose="020B0300000000000000" pitchFamily="34" charset="-128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anose="020B0603020102020204" pitchFamily="34" charset="0"/>
                <a:ea typeface="ヒラギノ角ゴ Pro W6" panose="020B0300000000000000" pitchFamily="34" charset="-128"/>
                <a:cs typeface="ヒラギノ角ゴ Pro W6" panose="020B0300000000000000" pitchFamily="34" charset="-128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anose="020B0603020102020204" pitchFamily="34" charset="0"/>
                <a:ea typeface="ヒラギノ角ゴ Pro W6" panose="020B0300000000000000" pitchFamily="34" charset="-128"/>
                <a:cs typeface="ヒラギノ角ゴ Pro W6" panose="020B0300000000000000" pitchFamily="34" charset="-128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anose="020B0603020102020204" pitchFamily="34" charset="0"/>
                <a:ea typeface="ヒラギノ角ゴ Pro W6" panose="020B0300000000000000" pitchFamily="34" charset="-128"/>
                <a:cs typeface="ヒラギノ角ゴ Pro W6" panose="020B0300000000000000" pitchFamily="34" charset="-128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anose="020B0603020102020204" pitchFamily="34" charset="0"/>
                <a:ea typeface="ヒラギノ角ゴ Pro W6" panose="020B0300000000000000" pitchFamily="34" charset="-128"/>
                <a:cs typeface="ヒラギノ角ゴ Pro W6" panose="020B0300000000000000" pitchFamily="34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anose="020B0603020102020204" pitchFamily="34" charset="0"/>
                <a:ea typeface="ヒラギノ角ゴ Pro W6" panose="020B0300000000000000" pitchFamily="34" charset="-128"/>
                <a:cs typeface="ヒラギノ角ゴ Pro W6" panose="020B0300000000000000" pitchFamily="34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anose="020B0603020102020204" pitchFamily="34" charset="0"/>
                <a:ea typeface="ヒラギノ角ゴ Pro W6" panose="020B0300000000000000" pitchFamily="34" charset="-128"/>
                <a:cs typeface="ヒラギノ角ゴ Pro W6" panose="020B0300000000000000" pitchFamily="34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anose="020B0603020102020204" pitchFamily="34" charset="0"/>
                <a:ea typeface="ヒラギノ角ゴ Pro W6" panose="020B0300000000000000" pitchFamily="34" charset="-128"/>
                <a:cs typeface="ヒラギノ角ゴ Pro W6" panose="020B0300000000000000" pitchFamily="34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anose="020B0603020102020204" pitchFamily="34" charset="0"/>
                <a:ea typeface="ヒラギノ角ゴ Pro W6" panose="020B0300000000000000" pitchFamily="34" charset="-128"/>
                <a:cs typeface="ヒラギノ角ゴ Pro W6" panose="020B0300000000000000" pitchFamily="34" charset="-128"/>
              </a:defRPr>
            </a:lvl9pPr>
          </a:lstStyle>
          <a:p>
            <a:r>
              <a:rPr lang="ja-JP" altLang="en-US" sz="7200" b="1"/>
              <a:t>スカウト募集</a:t>
            </a:r>
            <a:endParaRPr lang="ja-JP" altLang="en-US" sz="7200"/>
          </a:p>
        </p:txBody>
      </p:sp>
      <p:sp>
        <p:nvSpPr>
          <p:cNvPr id="8" name="タイトル 4">
            <a:extLst>
              <a:ext uri="{FF2B5EF4-FFF2-40B4-BE49-F238E27FC236}">
                <a16:creationId xmlns:a16="http://schemas.microsoft.com/office/drawing/2014/main" id="{45C8357B-AB06-084D-84E3-313A0A0CBD55}"/>
              </a:ext>
            </a:extLst>
          </p:cNvPr>
          <p:cNvSpPr>
            <a:spLocks/>
          </p:cNvSpPr>
          <p:nvPr/>
        </p:nvSpPr>
        <p:spPr bwMode="auto">
          <a:xfrm>
            <a:off x="755650" y="72352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kumimoji="1" sz="4400">
                <a:solidFill>
                  <a:schemeClr val="tx1"/>
                </a:solidFill>
                <a:latin typeface="Franklin Gothic Medium" panose="020B0603020102020204" pitchFamily="34" charset="0"/>
                <a:ea typeface="ヒラギノ角ゴ Pro W6" panose="020B0300000000000000" pitchFamily="34" charset="-128"/>
                <a:cs typeface="ヒラギノ角ゴ Pro W6" panose="020B0300000000000000" pitchFamily="34" charset="-128"/>
              </a:defRPr>
            </a:lvl1pPr>
            <a:lvl2pPr algn="ctr">
              <a:defRPr kumimoji="1" sz="4400">
                <a:solidFill>
                  <a:schemeClr val="tx1"/>
                </a:solidFill>
                <a:latin typeface="Franklin Gothic Medium" panose="020B0603020102020204" pitchFamily="34" charset="0"/>
                <a:ea typeface="ヒラギノ角ゴ Pro W6" panose="020B0300000000000000" pitchFamily="34" charset="-128"/>
                <a:cs typeface="ヒラギノ角ゴ Pro W6" panose="020B0300000000000000" pitchFamily="34" charset="-128"/>
              </a:defRPr>
            </a:lvl2pPr>
            <a:lvl3pPr algn="ctr">
              <a:defRPr kumimoji="1" sz="4400">
                <a:solidFill>
                  <a:schemeClr val="tx1"/>
                </a:solidFill>
                <a:latin typeface="Franklin Gothic Medium" panose="020B0603020102020204" pitchFamily="34" charset="0"/>
                <a:ea typeface="ヒラギノ角ゴ Pro W6" panose="020B0300000000000000" pitchFamily="34" charset="-128"/>
                <a:cs typeface="ヒラギノ角ゴ Pro W6" panose="020B0300000000000000" pitchFamily="34" charset="-128"/>
              </a:defRPr>
            </a:lvl3pPr>
            <a:lvl4pPr algn="ctr">
              <a:defRPr kumimoji="1" sz="4400">
                <a:solidFill>
                  <a:schemeClr val="tx1"/>
                </a:solidFill>
                <a:latin typeface="Franklin Gothic Medium" panose="020B0603020102020204" pitchFamily="34" charset="0"/>
                <a:ea typeface="ヒラギノ角ゴ Pro W6" panose="020B0300000000000000" pitchFamily="34" charset="-128"/>
                <a:cs typeface="ヒラギノ角ゴ Pro W6" panose="020B0300000000000000" pitchFamily="34" charset="-128"/>
              </a:defRPr>
            </a:lvl4pPr>
            <a:lvl5pPr algn="ctr">
              <a:defRPr kumimoji="1" sz="4400">
                <a:solidFill>
                  <a:schemeClr val="tx1"/>
                </a:solidFill>
                <a:latin typeface="Franklin Gothic Medium" panose="020B0603020102020204" pitchFamily="34" charset="0"/>
                <a:ea typeface="ヒラギノ角ゴ Pro W6" panose="020B0300000000000000" pitchFamily="34" charset="-128"/>
                <a:cs typeface="ヒラギノ角ゴ Pro W6" panose="020B0300000000000000" pitchFamily="34" charset="-128"/>
              </a:defRPr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anose="020B0603020102020204" pitchFamily="34" charset="0"/>
                <a:ea typeface="ヒラギノ角ゴ Pro W6" panose="020B0300000000000000" pitchFamily="34" charset="-128"/>
                <a:cs typeface="ヒラギノ角ゴ Pro W6" panose="020B0300000000000000" pitchFamily="34" charset="-128"/>
              </a:defRPr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anose="020B0603020102020204" pitchFamily="34" charset="0"/>
                <a:ea typeface="ヒラギノ角ゴ Pro W6" panose="020B0300000000000000" pitchFamily="34" charset="-128"/>
                <a:cs typeface="ヒラギノ角ゴ Pro W6" panose="020B0300000000000000" pitchFamily="34" charset="-128"/>
              </a:defRPr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anose="020B0603020102020204" pitchFamily="34" charset="0"/>
                <a:ea typeface="ヒラギノ角ゴ Pro W6" panose="020B0300000000000000" pitchFamily="34" charset="-128"/>
                <a:cs typeface="ヒラギノ角ゴ Pro W6" panose="020B0300000000000000" pitchFamily="34" charset="-128"/>
              </a:defRPr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anose="020B0603020102020204" pitchFamily="34" charset="0"/>
                <a:ea typeface="ヒラギノ角ゴ Pro W6" panose="020B0300000000000000" pitchFamily="34" charset="-128"/>
                <a:cs typeface="ヒラギノ角ゴ Pro W6" panose="020B0300000000000000" pitchFamily="34" charset="-128"/>
              </a:defRPr>
            </a:lvl9pPr>
          </a:lstStyle>
          <a:p>
            <a:r>
              <a:rPr lang="ja-JP" altLang="en-US" sz="4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セッション</a:t>
            </a:r>
            <a:r>
              <a:rPr lang="en-US" altLang="ja-JP" sz="4800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1830354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9BA9FC-82BE-7D46-BB80-58817E637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各隊の指導者の標準人数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6AE440F-0347-ED4A-9D82-C1C8ACE35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628775"/>
            <a:ext cx="3311599" cy="576089"/>
          </a:xfrm>
        </p:spPr>
        <p:txBody>
          <a:bodyPr/>
          <a:lstStyle/>
          <a:p>
            <a:r>
              <a:rPr kumimoji="1" lang="ja-JP" altLang="en-US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ボーイ隊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551D2DB-62CA-5D46-9F1C-4F19E85D5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茨城県連盟トレーニングチーム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BC0CF61-24B6-D14D-BD2E-8F4CCE983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FF58-064E-064D-8C39-B1687C8D474F}" type="slidenum">
              <a:rPr lang="ja-JP" altLang="en-US" smtClean="0"/>
              <a:pPr/>
              <a:t>10</a:t>
            </a:fld>
            <a:endParaRPr lang="en-US" altLang="ja-JP"/>
          </a:p>
        </p:txBody>
      </p:sp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id="{9D79925E-5347-1B43-96A5-8B0B1ECDFE86}"/>
              </a:ext>
            </a:extLst>
          </p:cNvPr>
          <p:cNvSpPr txBox="1">
            <a:spLocks/>
          </p:cNvSpPr>
          <p:nvPr/>
        </p:nvSpPr>
        <p:spPr bwMode="auto">
          <a:xfrm>
            <a:off x="1525840" y="2416001"/>
            <a:ext cx="7160960" cy="3461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隊長</a:t>
            </a:r>
            <a:r>
              <a:rPr lang="en-US" altLang="ja-JP" sz="2800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1</a:t>
            </a:r>
          </a:p>
          <a:p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副長</a:t>
            </a:r>
            <a:r>
              <a:rPr lang="en-US" altLang="ja-JP" sz="2800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1</a:t>
            </a:r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以上→</a:t>
            </a:r>
            <a:r>
              <a:rPr lang="en-US" altLang="ja-JP" sz="2800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4</a:t>
            </a:r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班以上は</a:t>
            </a:r>
            <a:r>
              <a:rPr lang="en-US" altLang="ja-JP" sz="2800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2</a:t>
            </a:r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名以上。</a:t>
            </a:r>
          </a:p>
          <a:p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隊長･副長とも</a:t>
            </a:r>
            <a:r>
              <a:rPr lang="en-US" altLang="ja-JP" sz="2800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20</a:t>
            </a:r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歳以上。隊長は</a:t>
            </a:r>
            <a:r>
              <a:rPr lang="en-US" altLang="ja-JP" sz="2800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25</a:t>
            </a:r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歳望。</a:t>
            </a:r>
          </a:p>
          <a:p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副長補</a:t>
            </a:r>
            <a:r>
              <a:rPr lang="en-US" altLang="ja-JP" sz="2800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18</a:t>
            </a:r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歳以上。</a:t>
            </a:r>
          </a:p>
          <a:p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男女の隊では、男女の隊指導者を。</a:t>
            </a:r>
            <a:endParaRPr lang="en-US" altLang="ja-JP" sz="2800" dirty="0">
              <a:latin typeface="Hiragino Kaku Gothic ProN W3" panose="020B0300000000000000" pitchFamily="34" charset="-128"/>
              <a:ea typeface="Hiragino Kaku Gothic ProN W3" panose="020B0300000000000000" pitchFamily="34" charset="-128"/>
            </a:endParaRPr>
          </a:p>
          <a:p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インスト</a:t>
            </a:r>
            <a:r>
              <a:rPr lang="en-US" altLang="ja-JP" sz="2800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18</a:t>
            </a:r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歳以上。</a:t>
            </a:r>
            <a:r>
              <a:rPr lang="en-US" altLang="ja-JP" sz="2800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RS</a:t>
            </a:r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制限あり。</a:t>
            </a:r>
          </a:p>
          <a:p>
            <a:pPr marL="0" indent="0">
              <a:buNone/>
            </a:pPr>
            <a:endParaRPr lang="ja-JP" altLang="en-US" sz="2800">
              <a:latin typeface="Hiragino Kaku Gothic ProN W3" panose="020B0300000000000000" pitchFamily="34" charset="-128"/>
              <a:ea typeface="Hiragino Kaku Gothic ProN W3" panose="020B0300000000000000" pitchFamily="34" charset="-128"/>
            </a:endParaRPr>
          </a:p>
          <a:p>
            <a:pPr marL="0" indent="0">
              <a:buNone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2850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9BA9FC-82BE-7D46-BB80-58817E637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各隊の指導者の標準人数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6AE440F-0347-ED4A-9D82-C1C8ACE35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628775"/>
            <a:ext cx="3311599" cy="576089"/>
          </a:xfrm>
        </p:spPr>
        <p:txBody>
          <a:bodyPr/>
          <a:lstStyle/>
          <a:p>
            <a:r>
              <a:rPr kumimoji="1" lang="ja-JP" altLang="en-US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ベンチャー隊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551D2DB-62CA-5D46-9F1C-4F19E85D5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茨城県連盟トレーニングチーム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BC0CF61-24B6-D14D-BD2E-8F4CCE983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FF58-064E-064D-8C39-B1687C8D474F}" type="slidenum">
              <a:rPr lang="ja-JP" altLang="en-US" smtClean="0"/>
              <a:pPr/>
              <a:t>11</a:t>
            </a:fld>
            <a:endParaRPr lang="en-US" altLang="ja-JP"/>
          </a:p>
        </p:txBody>
      </p:sp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id="{9D79925E-5347-1B43-96A5-8B0B1ECDFE86}"/>
              </a:ext>
            </a:extLst>
          </p:cNvPr>
          <p:cNvSpPr txBox="1">
            <a:spLocks/>
          </p:cNvSpPr>
          <p:nvPr/>
        </p:nvSpPr>
        <p:spPr bwMode="auto">
          <a:xfrm>
            <a:off x="1525840" y="2416001"/>
            <a:ext cx="7160960" cy="3461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隊長</a:t>
            </a:r>
            <a:r>
              <a:rPr lang="en-US" altLang="ja-JP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1</a:t>
            </a:r>
          </a:p>
          <a:p>
            <a:r>
              <a:rPr lang="ja-JP" altLang="en-US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副長については必須ではない</a:t>
            </a:r>
          </a:p>
          <a:p>
            <a:r>
              <a:rPr lang="ja-JP" altLang="en-US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隊長</a:t>
            </a:r>
            <a:r>
              <a:rPr lang="en-US" altLang="ja-JP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25</a:t>
            </a:r>
            <a:r>
              <a:rPr lang="ja-JP" altLang="en-US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歳以上、副長</a:t>
            </a:r>
            <a:r>
              <a:rPr lang="en-US" altLang="ja-JP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20</a:t>
            </a:r>
            <a:r>
              <a:rPr lang="ja-JP" altLang="en-US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歳以上。</a:t>
            </a:r>
            <a:endParaRPr lang="en-US" altLang="ja-JP" dirty="0">
              <a:latin typeface="Hiragino Kaku Gothic ProN W3" panose="020B0300000000000000" pitchFamily="34" charset="-128"/>
              <a:ea typeface="Hiragino Kaku Gothic ProN W3" panose="020B0300000000000000" pitchFamily="34" charset="-128"/>
            </a:endParaRPr>
          </a:p>
          <a:p>
            <a:r>
              <a:rPr lang="ja-JP" altLang="en-US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男女の隊では、男女の隊指導者を。</a:t>
            </a:r>
          </a:p>
          <a:p>
            <a:pPr marL="0" indent="0">
              <a:buNone/>
            </a:pPr>
            <a:endParaRPr lang="ja-JP" altLang="en-US" sz="2800">
              <a:latin typeface="Hiragino Kaku Gothic ProN W3" panose="020B0300000000000000" pitchFamily="34" charset="-128"/>
              <a:ea typeface="Hiragino Kaku Gothic ProN W3" panose="020B0300000000000000" pitchFamily="34" charset="-128"/>
            </a:endParaRPr>
          </a:p>
          <a:p>
            <a:pPr marL="0" indent="0">
              <a:buNone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493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9BA9FC-82BE-7D46-BB80-58817E637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各隊の指導者の標準人数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6AE440F-0347-ED4A-9D82-C1C8ACE35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628775"/>
            <a:ext cx="3311599" cy="576089"/>
          </a:xfrm>
        </p:spPr>
        <p:txBody>
          <a:bodyPr/>
          <a:lstStyle/>
          <a:p>
            <a:r>
              <a:rPr kumimoji="1" lang="ja-JP" altLang="en-US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ローバー隊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551D2DB-62CA-5D46-9F1C-4F19E85D5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茨城県連盟トレーニングチーム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BC0CF61-24B6-D14D-BD2E-8F4CCE983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FF58-064E-064D-8C39-B1687C8D474F}" type="slidenum">
              <a:rPr lang="ja-JP" altLang="en-US" smtClean="0"/>
              <a:pPr/>
              <a:t>12</a:t>
            </a:fld>
            <a:endParaRPr lang="en-US" altLang="ja-JP"/>
          </a:p>
        </p:txBody>
      </p:sp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id="{9D79925E-5347-1B43-96A5-8B0B1ECDFE86}"/>
              </a:ext>
            </a:extLst>
          </p:cNvPr>
          <p:cNvSpPr txBox="1">
            <a:spLocks/>
          </p:cNvSpPr>
          <p:nvPr/>
        </p:nvSpPr>
        <p:spPr bwMode="auto">
          <a:xfrm>
            <a:off x="1525840" y="2416001"/>
            <a:ext cx="7160960" cy="3461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隊長</a:t>
            </a:r>
            <a:r>
              <a:rPr lang="en-US" altLang="ja-JP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1</a:t>
            </a:r>
          </a:p>
          <a:p>
            <a:r>
              <a:rPr lang="ja-JP" altLang="en-US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副長については必須ではない</a:t>
            </a:r>
          </a:p>
          <a:p>
            <a:r>
              <a:rPr lang="ja-JP" altLang="en-US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隊長･副長とも</a:t>
            </a:r>
            <a:r>
              <a:rPr lang="en-US" altLang="ja-JP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25</a:t>
            </a:r>
            <a:r>
              <a:rPr lang="ja-JP" altLang="en-US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歳以上。隊長は</a:t>
            </a:r>
            <a:r>
              <a:rPr lang="en-US" altLang="ja-JP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30</a:t>
            </a:r>
            <a:r>
              <a:rPr lang="ja-JP" altLang="en-US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歳望。</a:t>
            </a:r>
          </a:p>
          <a:p>
            <a:r>
              <a:rPr lang="ja-JP" altLang="en-US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「男女の隊では、男女の隊指者」の条項無し</a:t>
            </a:r>
          </a:p>
          <a:p>
            <a:pPr marL="0" indent="0">
              <a:buNone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7904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FAA4FB-7452-D642-BDB1-154C9D11D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質問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7B68D1B-6D61-754A-AFC1-96F7164BF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2520305"/>
          </a:xfrm>
        </p:spPr>
        <p:txBody>
          <a:bodyPr/>
          <a:lstStyle/>
          <a:p>
            <a:r>
              <a:rPr lang="ja-JP" altLang="en-US"/>
              <a:t>団でスカウトの募集を定期的に行うことになりました。</a:t>
            </a:r>
          </a:p>
          <a:p>
            <a:r>
              <a:rPr lang="ja-JP" altLang="en-US"/>
              <a:t>どんな方法を用いればいいですか？</a:t>
            </a:r>
            <a:endParaRPr lang="en-US" altLang="ja-JP" dirty="0"/>
          </a:p>
          <a:p>
            <a:r>
              <a:rPr lang="ja-JP" altLang="en-US"/>
              <a:t>その長所と短所をあげなさい。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6004F61-8C28-8B48-A643-BEE6FD591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茨城県連盟トレーニングチーム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DA40C96-84E1-2848-BB41-E920CC5CB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FF58-064E-064D-8C39-B1687C8D474F}" type="slidenum">
              <a:rPr lang="ja-JP" altLang="en-US" smtClean="0"/>
              <a:pPr/>
              <a:t>13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6548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02F40FCF-65A0-8843-807E-B26FA6EB8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茨城県連盟トレーニングチーム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561CA4B-CAEA-8A41-9326-F7300DC80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FF58-064E-064D-8C39-B1687C8D474F}" type="slidenum">
              <a:rPr lang="ja-JP" altLang="en-US" smtClean="0"/>
              <a:pPr/>
              <a:t>14</a:t>
            </a:fld>
            <a:endParaRPr lang="en-US" altLang="ja-JP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402C428-D865-6A4F-966D-AA39D4677448}"/>
              </a:ext>
            </a:extLst>
          </p:cNvPr>
          <p:cNvSpPr/>
          <p:nvPr/>
        </p:nvSpPr>
        <p:spPr>
          <a:xfrm>
            <a:off x="611560" y="739471"/>
            <a:ext cx="1296144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1A72A2E-F0E1-7A45-A8A7-1C275E8D91A3}"/>
              </a:ext>
            </a:extLst>
          </p:cNvPr>
          <p:cNvSpPr/>
          <p:nvPr/>
        </p:nvSpPr>
        <p:spPr>
          <a:xfrm>
            <a:off x="2051720" y="739471"/>
            <a:ext cx="3168352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DB02D36-DED2-2E43-88BB-A82484E01573}"/>
              </a:ext>
            </a:extLst>
          </p:cNvPr>
          <p:cNvSpPr/>
          <p:nvPr/>
        </p:nvSpPr>
        <p:spPr>
          <a:xfrm>
            <a:off x="5334514" y="739471"/>
            <a:ext cx="3168352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F2C7EE7-65FC-8B46-9936-BE2419D120E1}"/>
              </a:ext>
            </a:extLst>
          </p:cNvPr>
          <p:cNvSpPr txBox="1"/>
          <p:nvPr/>
        </p:nvSpPr>
        <p:spPr>
          <a:xfrm>
            <a:off x="684216" y="739471"/>
            <a:ext cx="7632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solidFill>
                  <a:schemeClr val="bg1"/>
                </a:solidFill>
              </a:rPr>
              <a:t>募集方法　　　　　　　　　　長　　　所　　　　　　　　　　　　　　　短　　　所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93E29A-1575-524D-97EB-5738DF883466}"/>
              </a:ext>
            </a:extLst>
          </p:cNvPr>
          <p:cNvSpPr txBox="1"/>
          <p:nvPr/>
        </p:nvSpPr>
        <p:spPr>
          <a:xfrm>
            <a:off x="600242" y="126876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/>
              <a:t>ちらし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EA495A5-5856-4346-9460-F7D2C2552E32}"/>
              </a:ext>
            </a:extLst>
          </p:cNvPr>
          <p:cNvSpPr txBox="1"/>
          <p:nvPr/>
        </p:nvSpPr>
        <p:spPr>
          <a:xfrm>
            <a:off x="1979712" y="1268760"/>
            <a:ext cx="32403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l"/>
            </a:pPr>
            <a:r>
              <a:rPr lang="ja-JP" altLang="en-US"/>
              <a:t>詳しい内容を載せられる</a:t>
            </a:r>
          </a:p>
          <a:p>
            <a:pPr marL="285750" indent="-285750">
              <a:buFont typeface="Wingdings" pitchFamily="2" charset="2"/>
              <a:buChar char="l"/>
            </a:pPr>
            <a:r>
              <a:rPr lang="ja-JP" altLang="en-US"/>
              <a:t>現在では、カラーでも結構安価で作れる</a:t>
            </a:r>
          </a:p>
          <a:p>
            <a:pPr marL="285750" indent="-285750">
              <a:buFont typeface="Wingdings" pitchFamily="2" charset="2"/>
              <a:buChar char="l"/>
            </a:pPr>
            <a:r>
              <a:rPr lang="ja-JP" altLang="en-US"/>
              <a:t>問い合わせは</a:t>
            </a:r>
            <a:r>
              <a:rPr lang="en-US" altLang="ja-JP" dirty="0"/>
              <a:t>QR</a:t>
            </a:r>
            <a:r>
              <a:rPr lang="ja-JP" altLang="en-US"/>
              <a:t>コードでホームページにアクセスできる。</a:t>
            </a:r>
          </a:p>
          <a:p>
            <a:pPr marL="285750" indent="-285750">
              <a:buFont typeface="Wingdings" pitchFamily="2" charset="2"/>
              <a:buChar char="l"/>
            </a:pPr>
            <a:r>
              <a:rPr lang="ja-JP" altLang="en-US"/>
              <a:t>デザイン（センス）が良いと注目される</a:t>
            </a:r>
            <a:endParaRPr lang="en-US" altLang="ja-JP" dirty="0"/>
          </a:p>
          <a:p>
            <a:pPr marL="285750" indent="-285750">
              <a:buFont typeface="Wingdings" pitchFamily="2" charset="2"/>
              <a:buChar char="l"/>
            </a:pPr>
            <a:r>
              <a:rPr lang="ja-JP" altLang="en-US"/>
              <a:t>対象者を限定できる</a:t>
            </a:r>
          </a:p>
          <a:p>
            <a:pPr marL="285750" indent="-285750">
              <a:buFont typeface="Wingdings" pitchFamily="2" charset="2"/>
              <a:buChar char="l"/>
            </a:pPr>
            <a:endParaRPr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42D0FD4-0B88-C249-8202-84FBBF036BD6}"/>
              </a:ext>
            </a:extLst>
          </p:cNvPr>
          <p:cNvSpPr txBox="1"/>
          <p:nvPr/>
        </p:nvSpPr>
        <p:spPr>
          <a:xfrm>
            <a:off x="5228484" y="1268760"/>
            <a:ext cx="338426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u"/>
            </a:pPr>
            <a:r>
              <a:rPr lang="ja-JP" altLang="en-US"/>
              <a:t>配付の機会が限定</a:t>
            </a:r>
          </a:p>
          <a:p>
            <a:pPr marL="285750" indent="-285750">
              <a:buFont typeface="Wingdings" pitchFamily="2" charset="2"/>
              <a:buChar char="u"/>
            </a:pPr>
            <a:r>
              <a:rPr lang="ja-JP" altLang="en-US"/>
              <a:t>学校では配付してもらえない</a:t>
            </a:r>
          </a:p>
          <a:p>
            <a:pPr marL="285750" indent="-285750">
              <a:buFont typeface="Wingdings" pitchFamily="2" charset="2"/>
              <a:buChar char="u"/>
            </a:pPr>
            <a:r>
              <a:rPr lang="ja-JP" altLang="en-US"/>
              <a:t>問い合わせは文字打ち。</a:t>
            </a:r>
          </a:p>
          <a:p>
            <a:pPr marL="285750" indent="-285750">
              <a:buFont typeface="Wingdings" pitchFamily="2" charset="2"/>
              <a:buChar char="u"/>
            </a:pPr>
            <a:r>
              <a:rPr lang="ja-JP" altLang="en-US"/>
              <a:t>情報が多すぎると敬遠される</a:t>
            </a:r>
          </a:p>
          <a:p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DAC0A0F-7C26-1B4C-9C67-191AFD39C7CC}"/>
              </a:ext>
            </a:extLst>
          </p:cNvPr>
          <p:cNvSpPr txBox="1"/>
          <p:nvPr/>
        </p:nvSpPr>
        <p:spPr>
          <a:xfrm>
            <a:off x="594724" y="4077072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/>
              <a:t>ポスター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D68F757-8670-5448-956D-1FF49BFE821C}"/>
              </a:ext>
            </a:extLst>
          </p:cNvPr>
          <p:cNvSpPr txBox="1"/>
          <p:nvPr/>
        </p:nvSpPr>
        <p:spPr>
          <a:xfrm>
            <a:off x="1974194" y="4077072"/>
            <a:ext cx="32403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l"/>
            </a:pPr>
            <a:r>
              <a:rPr lang="ja-JP" altLang="en-US"/>
              <a:t>デザインが良いと注目される</a:t>
            </a:r>
          </a:p>
          <a:p>
            <a:pPr marL="285750" indent="-285750">
              <a:buFont typeface="Wingdings" pitchFamily="2" charset="2"/>
              <a:buChar char="l"/>
            </a:pPr>
            <a:r>
              <a:rPr lang="ja-JP" altLang="en-US"/>
              <a:t>目立つところに貼れれば効果がある。</a:t>
            </a:r>
          </a:p>
          <a:p>
            <a:pPr marL="285750" indent="-285750">
              <a:buFont typeface="Wingdings" pitchFamily="2" charset="2"/>
              <a:buChar char="l"/>
            </a:pPr>
            <a:r>
              <a:rPr lang="ja-JP" altLang="en-US"/>
              <a:t>問い合わせは</a:t>
            </a:r>
            <a:r>
              <a:rPr lang="en-US" altLang="ja-JP" dirty="0"/>
              <a:t>QR</a:t>
            </a:r>
            <a:r>
              <a:rPr lang="ja-JP" altLang="en-US"/>
              <a:t>コードでホームページにアクセスできる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AD4EF6D-C1BB-5743-B7DD-5A922220E128}"/>
              </a:ext>
            </a:extLst>
          </p:cNvPr>
          <p:cNvSpPr txBox="1"/>
          <p:nvPr/>
        </p:nvSpPr>
        <p:spPr>
          <a:xfrm>
            <a:off x="5222966" y="4077072"/>
            <a:ext cx="326884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u"/>
            </a:pPr>
            <a:r>
              <a:rPr lang="ja-JP" altLang="en-US"/>
              <a:t>配付の機会が限定</a:t>
            </a:r>
          </a:p>
          <a:p>
            <a:pPr marL="285750" indent="-285750">
              <a:buFont typeface="Wingdings" pitchFamily="2" charset="2"/>
              <a:buChar char="u"/>
            </a:pPr>
            <a:r>
              <a:rPr lang="ja-JP" altLang="en-US"/>
              <a:t>学校では配付してもらえない</a:t>
            </a:r>
          </a:p>
          <a:p>
            <a:pPr marL="285750" indent="-285750">
              <a:buFont typeface="Wingdings" pitchFamily="2" charset="2"/>
              <a:buChar char="u"/>
            </a:pPr>
            <a:r>
              <a:rPr lang="ja-JP" altLang="en-US"/>
              <a:t>問い合わせは文字打ち。</a:t>
            </a:r>
          </a:p>
          <a:p>
            <a:pPr marL="285750" indent="-285750">
              <a:buFont typeface="Wingdings" pitchFamily="2" charset="2"/>
              <a:buChar char="u"/>
            </a:pPr>
            <a:r>
              <a:rPr lang="ja-JP" altLang="en-US"/>
              <a:t>情報が多すぎると敬遠される</a:t>
            </a:r>
            <a:endParaRPr lang="en-US" altLang="ja-JP" dirty="0"/>
          </a:p>
          <a:p>
            <a:pPr marL="285750" indent="-285750">
              <a:buFont typeface="Wingdings" pitchFamily="2" charset="2"/>
              <a:buChar char="u"/>
            </a:pPr>
            <a:r>
              <a:rPr lang="ja-JP" altLang="en-US"/>
              <a:t>対象者を限定できない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2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02F40FCF-65A0-8843-807E-B26FA6EB8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茨城県連盟トレーニングチーム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561CA4B-CAEA-8A41-9326-F7300DC80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FF58-064E-064D-8C39-B1687C8D474F}" type="slidenum">
              <a:rPr lang="ja-JP" altLang="en-US" smtClean="0"/>
              <a:pPr/>
              <a:t>15</a:t>
            </a:fld>
            <a:endParaRPr lang="en-US" altLang="ja-JP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402C428-D865-6A4F-966D-AA39D4677448}"/>
              </a:ext>
            </a:extLst>
          </p:cNvPr>
          <p:cNvSpPr/>
          <p:nvPr/>
        </p:nvSpPr>
        <p:spPr>
          <a:xfrm>
            <a:off x="611560" y="739471"/>
            <a:ext cx="1296144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1A72A2E-F0E1-7A45-A8A7-1C275E8D91A3}"/>
              </a:ext>
            </a:extLst>
          </p:cNvPr>
          <p:cNvSpPr/>
          <p:nvPr/>
        </p:nvSpPr>
        <p:spPr>
          <a:xfrm>
            <a:off x="2051720" y="739471"/>
            <a:ext cx="3168352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DB02D36-DED2-2E43-88BB-A82484E01573}"/>
              </a:ext>
            </a:extLst>
          </p:cNvPr>
          <p:cNvSpPr/>
          <p:nvPr/>
        </p:nvSpPr>
        <p:spPr>
          <a:xfrm>
            <a:off x="5334514" y="739471"/>
            <a:ext cx="3168352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F2C7EE7-65FC-8B46-9936-BE2419D120E1}"/>
              </a:ext>
            </a:extLst>
          </p:cNvPr>
          <p:cNvSpPr txBox="1"/>
          <p:nvPr/>
        </p:nvSpPr>
        <p:spPr>
          <a:xfrm>
            <a:off x="684216" y="739471"/>
            <a:ext cx="7632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solidFill>
                  <a:schemeClr val="bg1"/>
                </a:solidFill>
              </a:rPr>
              <a:t>募集方法　　　　　　　　　　長　　　所　　　　　　　　　　　　　　　短　　　所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93E29A-1575-524D-97EB-5738DF883466}"/>
              </a:ext>
            </a:extLst>
          </p:cNvPr>
          <p:cNvSpPr txBox="1"/>
          <p:nvPr/>
        </p:nvSpPr>
        <p:spPr>
          <a:xfrm>
            <a:off x="600242" y="1268760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/>
              <a:t>HP</a:t>
            </a:r>
          </a:p>
          <a:p>
            <a:r>
              <a:rPr lang="ja-JP" altLang="en-US" sz="2400" b="1"/>
              <a:t>ブログ</a:t>
            </a:r>
            <a:endParaRPr kumimoji="1" lang="ja-JP" altLang="en-US" sz="2400" b="1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EA495A5-5856-4346-9460-F7D2C2552E32}"/>
              </a:ext>
            </a:extLst>
          </p:cNvPr>
          <p:cNvSpPr txBox="1"/>
          <p:nvPr/>
        </p:nvSpPr>
        <p:spPr>
          <a:xfrm>
            <a:off x="1979712" y="1268760"/>
            <a:ext cx="32403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l"/>
            </a:pPr>
            <a:r>
              <a:rPr lang="ja-JP" altLang="en-US"/>
              <a:t>内容をしっかりと、多角的に伝えられる</a:t>
            </a:r>
          </a:p>
          <a:p>
            <a:pPr marL="285750" indent="-285750">
              <a:buFont typeface="Wingdings" pitchFamily="2" charset="2"/>
              <a:buChar char="l"/>
            </a:pPr>
            <a:r>
              <a:rPr lang="ja-JP" altLang="en-US"/>
              <a:t>画像により、具体的に伝えられる</a:t>
            </a:r>
          </a:p>
          <a:p>
            <a:pPr marL="285750" indent="-285750">
              <a:buFont typeface="Wingdings" pitchFamily="2" charset="2"/>
              <a:buChar char="l"/>
            </a:pPr>
            <a:r>
              <a:rPr lang="ja-JP" altLang="en-US"/>
              <a:t>新しい情報が掲載、情報が必要の都度更新できる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42D0FD4-0B88-C249-8202-84FBBF036BD6}"/>
              </a:ext>
            </a:extLst>
          </p:cNvPr>
          <p:cNvSpPr txBox="1"/>
          <p:nvPr/>
        </p:nvSpPr>
        <p:spPr>
          <a:xfrm>
            <a:off x="5228485" y="1268760"/>
            <a:ext cx="32743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u"/>
            </a:pPr>
            <a:r>
              <a:rPr lang="ja-JP" altLang="en-US"/>
              <a:t>専門用語が多用されると、引かれてしまう</a:t>
            </a:r>
          </a:p>
          <a:p>
            <a:pPr marL="285750" indent="-285750">
              <a:buFont typeface="Wingdings" pitchFamily="2" charset="2"/>
              <a:buChar char="u"/>
            </a:pPr>
            <a:r>
              <a:rPr lang="ja-JP" altLang="en-US"/>
              <a:t>写真の撮り方では、単なる記念写真</a:t>
            </a:r>
          </a:p>
          <a:p>
            <a:pPr marL="285750" indent="-285750">
              <a:buFont typeface="Wingdings" pitchFamily="2" charset="2"/>
              <a:buChar char="u"/>
            </a:pPr>
            <a:r>
              <a:rPr lang="ja-JP" altLang="en-US"/>
              <a:t>情報が古いと、団への不信感を持たれる</a:t>
            </a:r>
          </a:p>
          <a:p>
            <a:pPr marL="285750" indent="-285750">
              <a:buFont typeface="Wingdings" pitchFamily="2" charset="2"/>
              <a:buChar char="u"/>
            </a:pPr>
            <a:r>
              <a:rPr lang="ja-JP" altLang="en-US"/>
              <a:t>個人情報が掲載されていると、団への不信かを持たれる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DAC0A0F-7C26-1B4C-9C67-191AFD39C7CC}"/>
              </a:ext>
            </a:extLst>
          </p:cNvPr>
          <p:cNvSpPr txBox="1"/>
          <p:nvPr/>
        </p:nvSpPr>
        <p:spPr>
          <a:xfrm>
            <a:off x="594724" y="3735013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/>
              <a:t>体験</a:t>
            </a:r>
            <a:endParaRPr kumimoji="1" lang="en-US" altLang="ja-JP" sz="2400" b="1" dirty="0"/>
          </a:p>
          <a:p>
            <a:r>
              <a:rPr kumimoji="1" lang="ja-JP" altLang="en-US" sz="2400" b="1"/>
              <a:t>入隊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D68F757-8670-5448-956D-1FF49BFE821C}"/>
              </a:ext>
            </a:extLst>
          </p:cNvPr>
          <p:cNvSpPr txBox="1"/>
          <p:nvPr/>
        </p:nvSpPr>
        <p:spPr>
          <a:xfrm>
            <a:off x="1974194" y="3735013"/>
            <a:ext cx="32403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l"/>
            </a:pPr>
            <a:r>
              <a:rPr lang="ja-JP" altLang="en-US"/>
              <a:t>具体的に活動を知ってもらえる</a:t>
            </a:r>
          </a:p>
          <a:p>
            <a:pPr marL="285750" indent="-285750">
              <a:buFont typeface="Wingdings" pitchFamily="2" charset="2"/>
              <a:buChar char="l"/>
            </a:pPr>
            <a:r>
              <a:rPr lang="ja-JP" altLang="en-US"/>
              <a:t>具体的に内容が伝わる</a:t>
            </a:r>
          </a:p>
          <a:p>
            <a:pPr marL="285750" indent="-285750">
              <a:buFont typeface="Wingdings" pitchFamily="2" charset="2"/>
              <a:buChar char="l"/>
            </a:pPr>
            <a:r>
              <a:rPr lang="ja-JP" altLang="en-US"/>
              <a:t>団活動であれば、</a:t>
            </a:r>
            <a:r>
              <a:rPr lang="en-US" altLang="ja-JP" dirty="0"/>
              <a:t>BS,VS</a:t>
            </a:r>
            <a:r>
              <a:rPr lang="ja-JP" altLang="en-US"/>
              <a:t>等の姿で将来性を見せられる</a:t>
            </a:r>
            <a:endParaRPr lang="en-US" altLang="ja-JP" dirty="0"/>
          </a:p>
          <a:p>
            <a:pPr marL="285750" indent="-285750">
              <a:buFont typeface="Wingdings" pitchFamily="2" charset="2"/>
              <a:buChar char="l"/>
            </a:pPr>
            <a:r>
              <a:rPr lang="ja-JP" altLang="en-US"/>
              <a:t>対象者を限定できる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AD4EF6D-C1BB-5743-B7DD-5A922220E128}"/>
              </a:ext>
            </a:extLst>
          </p:cNvPr>
          <p:cNvSpPr txBox="1"/>
          <p:nvPr/>
        </p:nvSpPr>
        <p:spPr>
          <a:xfrm>
            <a:off x="5222966" y="3735013"/>
            <a:ext cx="32743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u"/>
            </a:pPr>
            <a:r>
              <a:rPr lang="ja-JP" altLang="en-US"/>
              <a:t>班活動をしているところに、体験で入られると困る</a:t>
            </a:r>
          </a:p>
          <a:p>
            <a:pPr marL="285750" indent="-285750">
              <a:buFont typeface="Wingdings" pitchFamily="2" charset="2"/>
              <a:buChar char="u"/>
            </a:pPr>
            <a:r>
              <a:rPr lang="ja-JP" altLang="en-US"/>
              <a:t>指導者はプログラムで手一杯。対応する人がいない</a:t>
            </a:r>
          </a:p>
        </p:txBody>
      </p:sp>
    </p:spTree>
    <p:extLst>
      <p:ext uri="{BB962C8B-B14F-4D97-AF65-F5344CB8AC3E}">
        <p14:creationId xmlns:p14="http://schemas.microsoft.com/office/powerpoint/2010/main" val="174354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02F40FCF-65A0-8843-807E-B26FA6EB8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茨城県連盟トレーニングチーム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561CA4B-CAEA-8A41-9326-F7300DC80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FF58-064E-064D-8C39-B1687C8D474F}" type="slidenum">
              <a:rPr lang="ja-JP" altLang="en-US" smtClean="0"/>
              <a:pPr/>
              <a:t>16</a:t>
            </a:fld>
            <a:endParaRPr lang="en-US" altLang="ja-JP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402C428-D865-6A4F-966D-AA39D4677448}"/>
              </a:ext>
            </a:extLst>
          </p:cNvPr>
          <p:cNvSpPr/>
          <p:nvPr/>
        </p:nvSpPr>
        <p:spPr>
          <a:xfrm>
            <a:off x="611560" y="739471"/>
            <a:ext cx="1296144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1A72A2E-F0E1-7A45-A8A7-1C275E8D91A3}"/>
              </a:ext>
            </a:extLst>
          </p:cNvPr>
          <p:cNvSpPr/>
          <p:nvPr/>
        </p:nvSpPr>
        <p:spPr>
          <a:xfrm>
            <a:off x="2051720" y="739471"/>
            <a:ext cx="3168352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DB02D36-DED2-2E43-88BB-A82484E01573}"/>
              </a:ext>
            </a:extLst>
          </p:cNvPr>
          <p:cNvSpPr/>
          <p:nvPr/>
        </p:nvSpPr>
        <p:spPr>
          <a:xfrm>
            <a:off x="5334514" y="739471"/>
            <a:ext cx="3168352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F2C7EE7-65FC-8B46-9936-BE2419D120E1}"/>
              </a:ext>
            </a:extLst>
          </p:cNvPr>
          <p:cNvSpPr txBox="1"/>
          <p:nvPr/>
        </p:nvSpPr>
        <p:spPr>
          <a:xfrm>
            <a:off x="684216" y="739471"/>
            <a:ext cx="7632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solidFill>
                  <a:schemeClr val="bg1"/>
                </a:solidFill>
              </a:rPr>
              <a:t>募集方法　　　　　　　　　　長　　　所　　　　　　　　　　　　　　　短　　　所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93E29A-1575-524D-97EB-5738DF883466}"/>
              </a:ext>
            </a:extLst>
          </p:cNvPr>
          <p:cNvSpPr txBox="1"/>
          <p:nvPr/>
        </p:nvSpPr>
        <p:spPr>
          <a:xfrm>
            <a:off x="600242" y="126876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/>
              <a:t>口コミ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EA495A5-5856-4346-9460-F7D2C2552E32}"/>
              </a:ext>
            </a:extLst>
          </p:cNvPr>
          <p:cNvSpPr txBox="1"/>
          <p:nvPr/>
        </p:nvSpPr>
        <p:spPr>
          <a:xfrm>
            <a:off x="1979712" y="1268760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l"/>
            </a:pPr>
            <a:r>
              <a:rPr lang="ja-JP" altLang="en-US"/>
              <a:t>体験談から、裏側のことまで、伝えてもらえる</a:t>
            </a:r>
          </a:p>
          <a:p>
            <a:pPr marL="285750" indent="-285750">
              <a:buFont typeface="Wingdings" pitchFamily="2" charset="2"/>
              <a:buChar char="l"/>
            </a:pPr>
            <a:r>
              <a:rPr lang="ja-JP" altLang="en-US"/>
              <a:t>共感を得られれば強い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42D0FD4-0B88-C249-8202-84FBBF036BD6}"/>
              </a:ext>
            </a:extLst>
          </p:cNvPr>
          <p:cNvSpPr txBox="1"/>
          <p:nvPr/>
        </p:nvSpPr>
        <p:spPr>
          <a:xfrm>
            <a:off x="5228485" y="1268760"/>
            <a:ext cx="32743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u"/>
            </a:pPr>
            <a:r>
              <a:rPr lang="ja-JP" altLang="en-US"/>
              <a:t>価値観の押しつけになり、価値観が異なる人には使えない</a:t>
            </a:r>
          </a:p>
          <a:p>
            <a:pPr marL="285750" indent="-285750">
              <a:buFont typeface="Wingdings" pitchFamily="2" charset="2"/>
              <a:buChar char="u"/>
            </a:pPr>
            <a:r>
              <a:rPr lang="ja-JP" altLang="en-US"/>
              <a:t>口コミをした本人に、責任がふりかかることがある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DAC0A0F-7C26-1B4C-9C67-191AFD39C7CC}"/>
              </a:ext>
            </a:extLst>
          </p:cNvPr>
          <p:cNvSpPr txBox="1"/>
          <p:nvPr/>
        </p:nvSpPr>
        <p:spPr>
          <a:xfrm>
            <a:off x="608655" y="280165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/>
              <a:t>イベント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D68F757-8670-5448-956D-1FF49BFE821C}"/>
              </a:ext>
            </a:extLst>
          </p:cNvPr>
          <p:cNvSpPr txBox="1"/>
          <p:nvPr/>
        </p:nvSpPr>
        <p:spPr>
          <a:xfrm>
            <a:off x="1988125" y="2801654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l"/>
            </a:pPr>
            <a:r>
              <a:rPr lang="ja-JP" altLang="en-US"/>
              <a:t>見せるための活動を準備しなくて済む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AD4EF6D-C1BB-5743-B7DD-5A922220E128}"/>
              </a:ext>
            </a:extLst>
          </p:cNvPr>
          <p:cNvSpPr txBox="1"/>
          <p:nvPr/>
        </p:nvSpPr>
        <p:spPr>
          <a:xfrm>
            <a:off x="5236897" y="2801654"/>
            <a:ext cx="32743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u"/>
            </a:pPr>
            <a:r>
              <a:rPr lang="ja-JP" altLang="en-US"/>
              <a:t>普段の活動の様子は見せられない</a:t>
            </a:r>
          </a:p>
          <a:p>
            <a:pPr marL="285750" indent="-285750">
              <a:buFont typeface="Wingdings" pitchFamily="2" charset="2"/>
              <a:buChar char="u"/>
            </a:pPr>
            <a:r>
              <a:rPr lang="ja-JP" altLang="en-US"/>
              <a:t>説明担当者を置かなければならない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0C7F0D9-0D7F-F142-BF91-519F7FDD52FB}"/>
              </a:ext>
            </a:extLst>
          </p:cNvPr>
          <p:cNvSpPr txBox="1"/>
          <p:nvPr/>
        </p:nvSpPr>
        <p:spPr>
          <a:xfrm>
            <a:off x="617067" y="4177124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/>
              <a:t>募集</a:t>
            </a:r>
            <a:endParaRPr kumimoji="1" lang="en-US" altLang="ja-JP" sz="2400" b="1" dirty="0"/>
          </a:p>
          <a:p>
            <a:r>
              <a:rPr kumimoji="1" lang="ja-JP" altLang="en-US" sz="2400" b="1"/>
              <a:t>広告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680A702-F05A-C843-ADE9-6A2A6851F722}"/>
              </a:ext>
            </a:extLst>
          </p:cNvPr>
          <p:cNvSpPr txBox="1"/>
          <p:nvPr/>
        </p:nvSpPr>
        <p:spPr>
          <a:xfrm>
            <a:off x="1996537" y="4177124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l"/>
            </a:pPr>
            <a:r>
              <a:rPr lang="ja-JP" altLang="en-US"/>
              <a:t>広く募集を呼び掛けられる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F3328C1-4D37-4242-815D-4DC8C8AA4917}"/>
              </a:ext>
            </a:extLst>
          </p:cNvPr>
          <p:cNvSpPr txBox="1"/>
          <p:nvPr/>
        </p:nvSpPr>
        <p:spPr>
          <a:xfrm>
            <a:off x="5245309" y="4177124"/>
            <a:ext cx="32743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u"/>
            </a:pPr>
            <a:r>
              <a:rPr lang="ja-JP" altLang="en-US"/>
              <a:t>費用が高い（財政負担大）</a:t>
            </a:r>
          </a:p>
          <a:p>
            <a:pPr marL="285750" indent="-285750">
              <a:buFont typeface="Wingdings" pitchFamily="2" charset="2"/>
              <a:buChar char="u"/>
            </a:pPr>
            <a:r>
              <a:rPr lang="ja-JP" altLang="en-US"/>
              <a:t>費用対効果が見えない</a:t>
            </a:r>
            <a:endParaRPr lang="en-US" altLang="ja-JP" dirty="0"/>
          </a:p>
          <a:p>
            <a:pPr marL="285750" indent="-285750">
              <a:buFont typeface="Wingdings" pitchFamily="2" charset="2"/>
              <a:buChar char="u"/>
            </a:pPr>
            <a:r>
              <a:rPr lang="ja-JP" altLang="en-US"/>
              <a:t>対象者を限定できない</a:t>
            </a:r>
          </a:p>
        </p:txBody>
      </p:sp>
    </p:spTree>
    <p:extLst>
      <p:ext uri="{BB962C8B-B14F-4D97-AF65-F5344CB8AC3E}">
        <p14:creationId xmlns:p14="http://schemas.microsoft.com/office/powerpoint/2010/main" val="230096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7" grpId="0"/>
      <p:bldP spid="18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14BDA5-6E1D-0640-ABBD-DE68239D3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1306488" cy="365125"/>
          </a:xfrm>
        </p:spPr>
        <p:txBody>
          <a:bodyPr/>
          <a:lstStyle/>
          <a:p>
            <a:r>
              <a:rPr kumimoji="1" lang="ja-JP" altLang="en-US" sz="20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BE2EA9-376D-6C4D-B891-0C7CC27F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772816"/>
            <a:ext cx="8229600" cy="4176489"/>
          </a:xfrm>
        </p:spPr>
        <p:txBody>
          <a:bodyPr/>
          <a:lstStyle/>
          <a:p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基本は、きちんとした団運営（団組織、隊組織、支援組織等→標準団）がなされていること。</a:t>
            </a:r>
          </a:p>
          <a:p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各隊の指導者（特に隊長）が、必要な資質を身につけていること。また、必要な研修を修了し、</a:t>
            </a:r>
            <a:r>
              <a:rPr lang="ja-JP" altLang="en-US" sz="2800" u="sng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スカウト精神を獲得</a:t>
            </a:r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するよう自らを高めていること。</a:t>
            </a:r>
          </a:p>
          <a:p>
            <a:pPr marL="0" indent="0">
              <a:buNone/>
            </a:pPr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　　　　　→「指導者養成に関する指針」参照</a:t>
            </a:r>
          </a:p>
          <a:p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正しい「スカウティング」を行っていること。</a:t>
            </a:r>
          </a:p>
          <a:p>
            <a:endParaRPr kumimoji="1" lang="ja-JP" altLang="en-US">
              <a:latin typeface="Hiragino Kaku Gothic ProN W3" panose="020B0300000000000000" pitchFamily="34" charset="-128"/>
              <a:ea typeface="Hiragino Kaku Gothic ProN W3" panose="020B0300000000000000" pitchFamily="34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F8D751D-244C-904A-B9F5-49251BC48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茨城県連盟トレーニングチーム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884FBD3-7221-4642-85C4-F210D1396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FF58-064E-064D-8C39-B1687C8D474F}" type="slidenum">
              <a:rPr lang="ja-JP" altLang="en-US" smtClean="0"/>
              <a:pPr/>
              <a:t>17</a:t>
            </a:fld>
            <a:endParaRPr lang="en-US" altLang="ja-JP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42E5098-BD65-964D-893A-B8B8B7FFDCC5}"/>
              </a:ext>
            </a:extLst>
          </p:cNvPr>
          <p:cNvSpPr txBox="1"/>
          <p:nvPr/>
        </p:nvSpPr>
        <p:spPr>
          <a:xfrm>
            <a:off x="930303" y="811033"/>
            <a:ext cx="58272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>
                <a:solidFill>
                  <a:srgbClr val="0432FF"/>
                </a:solidFill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団として整えておくこと</a:t>
            </a:r>
            <a:endParaRPr kumimoji="1" lang="ja-JP" altLang="en-US" sz="400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3740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14BDA5-6E1D-0640-ABBD-DE68239D3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1306488" cy="365125"/>
          </a:xfrm>
        </p:spPr>
        <p:txBody>
          <a:bodyPr/>
          <a:lstStyle/>
          <a:p>
            <a:r>
              <a:rPr kumimoji="1" lang="ja-JP" altLang="en-US" sz="20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BE2EA9-376D-6C4D-B891-0C7CC27F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772816"/>
            <a:ext cx="8229600" cy="4176489"/>
          </a:xfrm>
        </p:spPr>
        <p:txBody>
          <a:bodyPr/>
          <a:lstStyle/>
          <a:p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必要な情報が載っていること。</a:t>
            </a:r>
          </a:p>
          <a:p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ホームページは「新鮮」なことが最低条件。最低でも月に１回は更新する。</a:t>
            </a:r>
          </a:p>
          <a:p>
            <a:pPr marL="0" indent="0">
              <a:buNone/>
            </a:pPr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　　　→新しくどんな情報が掲載されたのかな？　</a:t>
            </a:r>
            <a:endParaRPr lang="en-US" altLang="ja-JP" sz="2800" dirty="0">
              <a:latin typeface="Hiragino Kaku Gothic ProN W3" panose="020B0300000000000000" pitchFamily="34" charset="-128"/>
              <a:ea typeface="Hiragino Kaku Gothic ProN W3" panose="020B0300000000000000" pitchFamily="34" charset="-128"/>
            </a:endParaRPr>
          </a:p>
          <a:p>
            <a:pPr marL="0" indent="0">
              <a:buNone/>
            </a:pPr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　　　　の期待感を持たせる。</a:t>
            </a:r>
          </a:p>
          <a:p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団の基本方針を明確することが大切。（他団との差別化）</a:t>
            </a:r>
            <a:endParaRPr lang="en-US" altLang="ja-JP" sz="2800" dirty="0">
              <a:latin typeface="Hiragino Kaku Gothic ProN W3" panose="020B0300000000000000" pitchFamily="34" charset="-128"/>
              <a:ea typeface="Hiragino Kaku Gothic ProN W3" panose="020B0300000000000000" pitchFamily="34" charset="-128"/>
            </a:endParaRPr>
          </a:p>
          <a:p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基本情報は</a:t>
            </a:r>
            <a:r>
              <a:rPr lang="en-US" altLang="ja-JP" sz="2800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HP</a:t>
            </a:r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、活動報告は</a:t>
            </a:r>
            <a:r>
              <a:rPr lang="en-US" altLang="ja-JP" sz="2800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FB</a:t>
            </a:r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（</a:t>
            </a:r>
            <a:r>
              <a:rPr lang="en-US" altLang="ja-JP" sz="2800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FB</a:t>
            </a:r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は反応がわかる）もあり。</a:t>
            </a:r>
          </a:p>
          <a:p>
            <a:endParaRPr lang="ja-JP" altLang="en-US" sz="2800">
              <a:latin typeface="Hiragino Kaku Gothic ProN W3" panose="020B0300000000000000" pitchFamily="34" charset="-128"/>
              <a:ea typeface="Hiragino Kaku Gothic ProN W3" panose="020B0300000000000000" pitchFamily="34" charset="-128"/>
            </a:endParaRPr>
          </a:p>
          <a:p>
            <a:endParaRPr kumimoji="1" lang="ja-JP" altLang="en-US" sz="2800">
              <a:latin typeface="Hiragino Kaku Gothic ProN W3" panose="020B0300000000000000" pitchFamily="34" charset="-128"/>
              <a:ea typeface="Hiragino Kaku Gothic ProN W3" panose="020B0300000000000000" pitchFamily="34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F8D751D-244C-904A-B9F5-49251BC48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茨城県連盟トレーニングチーム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884FBD3-7221-4642-85C4-F210D1396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FF58-064E-064D-8C39-B1687C8D474F}" type="slidenum">
              <a:rPr lang="ja-JP" altLang="en-US" smtClean="0"/>
              <a:pPr/>
              <a:t>18</a:t>
            </a:fld>
            <a:endParaRPr lang="en-US" altLang="ja-JP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42E5098-BD65-964D-893A-B8B8B7FFDCC5}"/>
              </a:ext>
            </a:extLst>
          </p:cNvPr>
          <p:cNvSpPr txBox="1"/>
          <p:nvPr/>
        </p:nvSpPr>
        <p:spPr>
          <a:xfrm>
            <a:off x="930303" y="811033"/>
            <a:ext cx="58272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>
                <a:solidFill>
                  <a:srgbClr val="0432FF"/>
                </a:solidFill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団のホームページを持つ</a:t>
            </a:r>
          </a:p>
        </p:txBody>
      </p:sp>
    </p:spTree>
    <p:extLst>
      <p:ext uri="{BB962C8B-B14F-4D97-AF65-F5344CB8AC3E}">
        <p14:creationId xmlns:p14="http://schemas.microsoft.com/office/powerpoint/2010/main" val="30231568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14BDA5-6E1D-0640-ABBD-DE68239D3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1306488" cy="365125"/>
          </a:xfrm>
        </p:spPr>
        <p:txBody>
          <a:bodyPr/>
          <a:lstStyle/>
          <a:p>
            <a:r>
              <a:rPr kumimoji="1" lang="ja-JP" altLang="en-US" sz="20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BE2EA9-376D-6C4D-B891-0C7CC27F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772816"/>
            <a:ext cx="8229600" cy="4176489"/>
          </a:xfrm>
        </p:spPr>
        <p:txBody>
          <a:bodyPr/>
          <a:lstStyle/>
          <a:p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スカウト、指導者の態度、姿勢、対応が見られている。</a:t>
            </a:r>
          </a:p>
          <a:p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参加者の保護者がボーイスカウトに何を求めているのかをリサーチ。イベントも同じ。</a:t>
            </a:r>
          </a:p>
          <a:p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保護者が見ていること→</a:t>
            </a:r>
            <a:r>
              <a:rPr lang="ja-JP" altLang="en-US" sz="2800">
                <a:solidFill>
                  <a:srgbClr val="C00000"/>
                </a:solidFill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規律・秩序、服装、指導者間のおしゃべり、だらしなさ等</a:t>
            </a:r>
          </a:p>
          <a:p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つまり、子ども好きで、リーダーシップのある、信頼に足り、安全で安心できる指導者であるかどうか</a:t>
            </a:r>
          </a:p>
          <a:p>
            <a:endParaRPr lang="ja-JP" altLang="en-US" sz="2800">
              <a:latin typeface="Hiragino Kaku Gothic ProN W3" panose="020B0300000000000000" pitchFamily="34" charset="-128"/>
              <a:ea typeface="Hiragino Kaku Gothic ProN W3" panose="020B0300000000000000" pitchFamily="34" charset="-128"/>
            </a:endParaRPr>
          </a:p>
          <a:p>
            <a:endParaRPr kumimoji="1" lang="ja-JP" altLang="en-US" sz="2800">
              <a:latin typeface="Hiragino Kaku Gothic ProN W3" panose="020B0300000000000000" pitchFamily="34" charset="-128"/>
              <a:ea typeface="Hiragino Kaku Gothic ProN W3" panose="020B0300000000000000" pitchFamily="34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F8D751D-244C-904A-B9F5-49251BC48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茨城県連盟トレーニングチーム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884FBD3-7221-4642-85C4-F210D1396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FF58-064E-064D-8C39-B1687C8D474F}" type="slidenum">
              <a:rPr lang="ja-JP" altLang="en-US" smtClean="0"/>
              <a:pPr/>
              <a:t>19</a:t>
            </a:fld>
            <a:endParaRPr lang="en-US" altLang="ja-JP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42E5098-BD65-964D-893A-B8B8B7FFDCC5}"/>
              </a:ext>
            </a:extLst>
          </p:cNvPr>
          <p:cNvSpPr txBox="1"/>
          <p:nvPr/>
        </p:nvSpPr>
        <p:spPr>
          <a:xfrm>
            <a:off x="930303" y="811033"/>
            <a:ext cx="4801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>
                <a:solidFill>
                  <a:srgbClr val="0432FF"/>
                </a:solidFill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体験入隊は、要注意</a:t>
            </a:r>
          </a:p>
        </p:txBody>
      </p:sp>
    </p:spTree>
    <p:extLst>
      <p:ext uri="{BB962C8B-B14F-4D97-AF65-F5344CB8AC3E}">
        <p14:creationId xmlns:p14="http://schemas.microsoft.com/office/powerpoint/2010/main" val="59722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1129A6-39B7-0947-9FE0-5CD186190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本来の団の姿とは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FDE58D8-8A5D-F848-8851-FDC2CDCDC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正しいボーイスカウト運動を運営・展開しているか</a:t>
            </a:r>
            <a:endParaRPr lang="en-US" altLang="ja-JP" dirty="0"/>
          </a:p>
          <a:p>
            <a:r>
              <a:rPr lang="ja-JP" altLang="en-US"/>
              <a:t>５つの隊が存在しているか</a:t>
            </a:r>
          </a:p>
          <a:p>
            <a:r>
              <a:rPr lang="ja-JP" altLang="en-US"/>
              <a:t>各隊の標準人数を満たしているか</a:t>
            </a:r>
          </a:p>
          <a:p>
            <a:r>
              <a:rPr lang="ja-JP" altLang="en-US"/>
              <a:t>所定の研修を修了した指導者は、必要数いるか</a:t>
            </a:r>
          </a:p>
          <a:p>
            <a:r>
              <a:rPr lang="ja-JP" altLang="en-US"/>
              <a:t>指導者は、ラウンドテーブルに出席しているか</a:t>
            </a:r>
          </a:p>
          <a:p>
            <a:endParaRPr lang="ja-JP" altLang="en-US"/>
          </a:p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6B44A54-2A94-7E48-86C0-8C6948A32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茨城県連盟トレーニングチーム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626E6E-2487-BE4C-BA2E-70E88D8E7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FF58-064E-064D-8C39-B1687C8D474F}" type="slidenum">
              <a:rPr lang="ja-JP" altLang="en-US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22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14BDA5-6E1D-0640-ABBD-DE68239D3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1306488" cy="365125"/>
          </a:xfrm>
        </p:spPr>
        <p:txBody>
          <a:bodyPr/>
          <a:lstStyle/>
          <a:p>
            <a:r>
              <a:rPr kumimoji="1" lang="ja-JP" altLang="en-US" sz="20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BE2EA9-376D-6C4D-B891-0C7CC27F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772816"/>
            <a:ext cx="8229600" cy="4176489"/>
          </a:xfrm>
        </p:spPr>
        <p:txBody>
          <a:bodyPr/>
          <a:lstStyle/>
          <a:p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配布する場所（置く場所）</a:t>
            </a:r>
            <a:endParaRPr lang="en-US" altLang="ja-JP" sz="2800" dirty="0">
              <a:latin typeface="Hiragino Kaku Gothic ProN W3" panose="020B0300000000000000" pitchFamily="34" charset="-128"/>
              <a:ea typeface="Hiragino Kaku Gothic ProN W3" panose="020B0300000000000000" pitchFamily="34" charset="-128"/>
            </a:endParaRPr>
          </a:p>
          <a:p>
            <a:pPr marL="0" indent="0">
              <a:buNone/>
            </a:pPr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　　→必ずお母さんが行くところは→スーパー！</a:t>
            </a:r>
          </a:p>
          <a:p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配布後のフォロー</a:t>
            </a:r>
            <a:endParaRPr lang="en-US" altLang="ja-JP" sz="2800" dirty="0">
              <a:latin typeface="Hiragino Kaku Gothic ProN W3" panose="020B0300000000000000" pitchFamily="34" charset="-128"/>
              <a:ea typeface="Hiragino Kaku Gothic ProN W3" panose="020B0300000000000000" pitchFamily="34" charset="-128"/>
            </a:endParaRPr>
          </a:p>
          <a:p>
            <a:pPr marL="0" indent="0">
              <a:buNone/>
            </a:pPr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　　→置きっぱなしにしない。毎日整える、補充</a:t>
            </a:r>
            <a:endParaRPr lang="en-US" altLang="ja-JP" sz="2800" dirty="0">
              <a:latin typeface="Hiragino Kaku Gothic ProN W3" panose="020B0300000000000000" pitchFamily="34" charset="-128"/>
              <a:ea typeface="Hiragino Kaku Gothic ProN W3" panose="020B0300000000000000" pitchFamily="34" charset="-128"/>
            </a:endParaRPr>
          </a:p>
          <a:p>
            <a:pPr marL="0" indent="0">
              <a:buNone/>
            </a:pPr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　　　する。</a:t>
            </a:r>
          </a:p>
          <a:p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効果的な配布方法と効果のない配布方法</a:t>
            </a:r>
          </a:p>
          <a:p>
            <a:pPr marL="0" indent="0">
              <a:buNone/>
            </a:pPr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　　→学校の対応、幼稚園・保育園の対応</a:t>
            </a:r>
          </a:p>
          <a:p>
            <a:endParaRPr lang="ja-JP" altLang="en-US" sz="2800">
              <a:latin typeface="Hiragino Kaku Gothic ProN W3" panose="020B0300000000000000" pitchFamily="34" charset="-128"/>
              <a:ea typeface="Hiragino Kaku Gothic ProN W3" panose="020B0300000000000000" pitchFamily="34" charset="-128"/>
            </a:endParaRPr>
          </a:p>
          <a:p>
            <a:endParaRPr kumimoji="1" lang="ja-JP" altLang="en-US" sz="2800">
              <a:latin typeface="Hiragino Kaku Gothic ProN W3" panose="020B0300000000000000" pitchFamily="34" charset="-128"/>
              <a:ea typeface="Hiragino Kaku Gothic ProN W3" panose="020B0300000000000000" pitchFamily="34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F8D751D-244C-904A-B9F5-49251BC48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茨城県連盟トレーニングチーム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884FBD3-7221-4642-85C4-F210D1396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FF58-064E-064D-8C39-B1687C8D474F}" type="slidenum">
              <a:rPr lang="ja-JP" altLang="en-US" smtClean="0"/>
              <a:pPr/>
              <a:t>20</a:t>
            </a:fld>
            <a:endParaRPr lang="en-US" altLang="ja-JP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42E5098-BD65-964D-893A-B8B8B7FFDCC5}"/>
              </a:ext>
            </a:extLst>
          </p:cNvPr>
          <p:cNvSpPr txBox="1"/>
          <p:nvPr/>
        </p:nvSpPr>
        <p:spPr>
          <a:xfrm>
            <a:off x="930303" y="811033"/>
            <a:ext cx="63401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>
                <a:solidFill>
                  <a:srgbClr val="0432FF"/>
                </a:solidFill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ポスター、パンフはどこに</a:t>
            </a:r>
          </a:p>
        </p:txBody>
      </p:sp>
    </p:spTree>
    <p:extLst>
      <p:ext uri="{BB962C8B-B14F-4D97-AF65-F5344CB8AC3E}">
        <p14:creationId xmlns:p14="http://schemas.microsoft.com/office/powerpoint/2010/main" val="27989793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14BDA5-6E1D-0640-ABBD-DE68239D3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1306488" cy="365125"/>
          </a:xfrm>
        </p:spPr>
        <p:txBody>
          <a:bodyPr/>
          <a:lstStyle/>
          <a:p>
            <a:r>
              <a:rPr kumimoji="1" lang="ja-JP" altLang="en-US" sz="20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BE2EA9-376D-6C4D-B891-0C7CC27F5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772816"/>
            <a:ext cx="8229600" cy="4176489"/>
          </a:xfrm>
        </p:spPr>
        <p:txBody>
          <a:bodyPr/>
          <a:lstStyle/>
          <a:p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スカウティングと団・隊を良く知っている女性指導者を問い合わせ先にする</a:t>
            </a:r>
          </a:p>
          <a:p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母親（女性）には女性の指導者が対応。男性は避ける。</a:t>
            </a:r>
            <a:endParaRPr lang="en-US" altLang="ja-JP" sz="2800" dirty="0">
              <a:latin typeface="Hiragino Kaku Gothic ProN W3" panose="020B0300000000000000" pitchFamily="34" charset="-128"/>
              <a:ea typeface="Hiragino Kaku Gothic ProN W3" panose="020B0300000000000000" pitchFamily="34" charset="-128"/>
            </a:endParaRPr>
          </a:p>
          <a:p>
            <a:pPr marL="0" indent="0">
              <a:buNone/>
            </a:pPr>
            <a:r>
              <a:rPr lang="ja-JP" altLang="en-US" sz="2800">
                <a:solidFill>
                  <a:srgbClr val="C00000"/>
                </a:solidFill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　</a:t>
            </a:r>
            <a:r>
              <a:rPr lang="en-US" altLang="ja-JP" sz="2800" dirty="0">
                <a:solidFill>
                  <a:srgbClr val="C00000"/>
                </a:solidFill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【</a:t>
            </a:r>
            <a:r>
              <a:rPr lang="ja-JP" altLang="en-US" sz="2800">
                <a:solidFill>
                  <a:srgbClr val="C00000"/>
                </a:solidFill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理由</a:t>
            </a:r>
            <a:r>
              <a:rPr lang="en-US" altLang="ja-JP" sz="2800" dirty="0">
                <a:solidFill>
                  <a:srgbClr val="C00000"/>
                </a:solidFill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】</a:t>
            </a:r>
            <a:r>
              <a:rPr lang="ja-JP" altLang="en-US" sz="2800">
                <a:solidFill>
                  <a:srgbClr val="C00000"/>
                </a:solidFill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男は女が求めていることを察知し答え　</a:t>
            </a:r>
            <a:endParaRPr lang="en-US" altLang="ja-JP" sz="2800" dirty="0">
              <a:solidFill>
                <a:srgbClr val="C00000"/>
              </a:solidFill>
              <a:latin typeface="Hiragino Kaku Gothic ProN W3" panose="020B0300000000000000" pitchFamily="34" charset="-128"/>
              <a:ea typeface="Hiragino Kaku Gothic ProN W3" panose="020B0300000000000000" pitchFamily="34" charset="-128"/>
            </a:endParaRPr>
          </a:p>
          <a:p>
            <a:pPr marL="0" indent="0">
              <a:buNone/>
            </a:pPr>
            <a:r>
              <a:rPr lang="ja-JP" altLang="en-US" sz="2800">
                <a:solidFill>
                  <a:srgbClr val="C00000"/>
                </a:solidFill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　　られない。</a:t>
            </a:r>
            <a:r>
              <a:rPr lang="en-US" altLang="ja-JP" sz="2800" dirty="0">
                <a:solidFill>
                  <a:srgbClr val="C00000"/>
                </a:solidFill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1</a:t>
            </a:r>
            <a:r>
              <a:rPr lang="ja-JP" altLang="en-US" sz="2800">
                <a:solidFill>
                  <a:srgbClr val="C00000"/>
                </a:solidFill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から順に説明をはじめてしまう。</a:t>
            </a:r>
          </a:p>
          <a:p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ＱＲコード（</a:t>
            </a:r>
            <a:r>
              <a:rPr lang="en-US" altLang="ja-JP" sz="2800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URL</a:t>
            </a:r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をメモしなくてもすむ。ダイレクトに</a:t>
            </a:r>
            <a:r>
              <a:rPr lang="en-US" altLang="ja-JP" sz="2800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HP</a:t>
            </a:r>
            <a: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にアクセスできる）</a:t>
            </a:r>
          </a:p>
          <a:p>
            <a:pPr marL="0" indent="0">
              <a:buNone/>
            </a:pPr>
            <a:br>
              <a:rPr lang="ja-JP" altLang="en-US" sz="280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</a:br>
            <a:endParaRPr lang="ja-JP" altLang="en-US" sz="2800">
              <a:latin typeface="Hiragino Kaku Gothic ProN W3" panose="020B0300000000000000" pitchFamily="34" charset="-128"/>
              <a:ea typeface="Hiragino Kaku Gothic ProN W3" panose="020B0300000000000000" pitchFamily="34" charset="-128"/>
            </a:endParaRPr>
          </a:p>
          <a:p>
            <a:endParaRPr kumimoji="1" lang="ja-JP" altLang="en-US" sz="2800">
              <a:latin typeface="Hiragino Kaku Gothic ProN W3" panose="020B0300000000000000" pitchFamily="34" charset="-128"/>
              <a:ea typeface="Hiragino Kaku Gothic ProN W3" panose="020B0300000000000000" pitchFamily="34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F8D751D-244C-904A-B9F5-49251BC48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茨城県連盟トレーニングチーム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884FBD3-7221-4642-85C4-F210D1396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FF58-064E-064D-8C39-B1687C8D474F}" type="slidenum">
              <a:rPr lang="ja-JP" altLang="en-US" smtClean="0"/>
              <a:pPr/>
              <a:t>21</a:t>
            </a:fld>
            <a:endParaRPr lang="en-US" altLang="ja-JP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42E5098-BD65-964D-893A-B8B8B7FFDCC5}"/>
              </a:ext>
            </a:extLst>
          </p:cNvPr>
          <p:cNvSpPr txBox="1"/>
          <p:nvPr/>
        </p:nvSpPr>
        <p:spPr>
          <a:xfrm>
            <a:off x="930303" y="811033"/>
            <a:ext cx="4801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>
                <a:solidFill>
                  <a:srgbClr val="0432FF"/>
                </a:solidFill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問い合わせ先と対応</a:t>
            </a:r>
          </a:p>
        </p:txBody>
      </p:sp>
    </p:spTree>
    <p:extLst>
      <p:ext uri="{BB962C8B-B14F-4D97-AF65-F5344CB8AC3E}">
        <p14:creationId xmlns:p14="http://schemas.microsoft.com/office/powerpoint/2010/main" val="3474053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1129A6-39B7-0947-9FE0-5CD186190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本来の団の姿とは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FDE58D8-8A5D-F848-8851-FDC2CDCDC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団委員長、隊長は、地区協議会に出席しているか</a:t>
            </a:r>
          </a:p>
          <a:p>
            <a:r>
              <a:rPr lang="ja-JP" altLang="en-US"/>
              <a:t>育成会、保護者の会は存在しているか、また機能しているか</a:t>
            </a:r>
          </a:p>
          <a:p>
            <a:r>
              <a:rPr lang="ja-JP" altLang="en-US"/>
              <a:t>団委員に役割を明確に分担しているか、それを実行できる環境を作っているか</a:t>
            </a:r>
          </a:p>
          <a:p>
            <a:r>
              <a:rPr lang="ja-JP" altLang="en-US"/>
              <a:t>隊指導者、団指導者、それぞれやり甲斐のある団組織になっているか</a:t>
            </a:r>
          </a:p>
          <a:p>
            <a:endParaRPr lang="ja-JP" altLang="en-US"/>
          </a:p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6B44A54-2A94-7E48-86C0-8C6948A32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茨城県連盟トレーニングチーム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626E6E-2487-BE4C-BA2E-70E88D8E7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FF58-064E-064D-8C39-B1687C8D474F}" type="slidenum">
              <a:rPr lang="ja-JP" altLang="en-US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114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9BA9FC-82BE-7D46-BB80-58817E637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各隊のスカウトの標準人数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6AE440F-0347-ED4A-9D82-C1C8ACE35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628775"/>
            <a:ext cx="3311599" cy="576089"/>
          </a:xfrm>
        </p:spPr>
        <p:txBody>
          <a:bodyPr/>
          <a:lstStyle/>
          <a:p>
            <a:r>
              <a:rPr kumimoji="1" lang="ja-JP" altLang="en-US"/>
              <a:t>ビーバー隊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551D2DB-62CA-5D46-9F1C-4F19E85D5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茨城県連盟トレーニングチーム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BC0CF61-24B6-D14D-BD2E-8F4CCE983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FF58-064E-064D-8C39-B1687C8D474F}" type="slidenum">
              <a:rPr lang="ja-JP" altLang="en-US" smtClean="0"/>
              <a:pPr/>
              <a:t>4</a:t>
            </a:fld>
            <a:endParaRPr lang="en-US" altLang="ja-JP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6BB921F3-A63F-1C4B-8468-D17A737B95F1}"/>
              </a:ext>
            </a:extLst>
          </p:cNvPr>
          <p:cNvSpPr txBox="1">
            <a:spLocks/>
          </p:cNvSpPr>
          <p:nvPr/>
        </p:nvSpPr>
        <p:spPr bwMode="auto">
          <a:xfrm>
            <a:off x="3761211" y="1632453"/>
            <a:ext cx="5112568" cy="999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/>
              <a:t>10</a:t>
            </a:r>
            <a:r>
              <a:rPr lang="ja-JP" altLang="en-US"/>
              <a:t>人</a:t>
            </a:r>
            <a:r>
              <a:rPr lang="en-US" altLang="ja-JP" dirty="0"/>
              <a:t>〜20</a:t>
            </a:r>
            <a:r>
              <a:rPr lang="ja-JP" altLang="en-US"/>
              <a:t>人を標準　（</a:t>
            </a:r>
            <a:r>
              <a:rPr lang="en-US" altLang="ja-JP" dirty="0"/>
              <a:t>3</a:t>
            </a:r>
            <a:r>
              <a:rPr lang="ja-JP" altLang="en-US"/>
              <a:t>人以上</a:t>
            </a:r>
            <a:r>
              <a:rPr lang="en-US" altLang="ja-JP" dirty="0"/>
              <a:t>24</a:t>
            </a:r>
            <a:r>
              <a:rPr lang="ja-JP" altLang="en-US"/>
              <a:t>人を超えない）</a:t>
            </a: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6C32D76E-BA16-5141-85CE-7E843E18FE1A}"/>
              </a:ext>
            </a:extLst>
          </p:cNvPr>
          <p:cNvSpPr txBox="1">
            <a:spLocks/>
          </p:cNvSpPr>
          <p:nvPr/>
        </p:nvSpPr>
        <p:spPr bwMode="auto">
          <a:xfrm>
            <a:off x="468312" y="2710248"/>
            <a:ext cx="3311599" cy="576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/>
              <a:t>カブ隊</a:t>
            </a: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3824C3D7-A953-8944-9552-0361FA4646C5}"/>
              </a:ext>
            </a:extLst>
          </p:cNvPr>
          <p:cNvSpPr txBox="1">
            <a:spLocks/>
          </p:cNvSpPr>
          <p:nvPr/>
        </p:nvSpPr>
        <p:spPr bwMode="auto">
          <a:xfrm>
            <a:off x="468031" y="3793725"/>
            <a:ext cx="3311599" cy="576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/>
              <a:t>ボーイ隊</a:t>
            </a:r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B04A0582-F8EA-8A46-8DB8-5A7A5792F947}"/>
              </a:ext>
            </a:extLst>
          </p:cNvPr>
          <p:cNvSpPr txBox="1">
            <a:spLocks/>
          </p:cNvSpPr>
          <p:nvPr/>
        </p:nvSpPr>
        <p:spPr bwMode="auto">
          <a:xfrm>
            <a:off x="457200" y="4859890"/>
            <a:ext cx="3311599" cy="576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/>
              <a:t>ベンチャー隊</a:t>
            </a:r>
          </a:p>
        </p:txBody>
      </p:sp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4A832CAC-6BDF-D14C-8267-6533CA2D9D24}"/>
              </a:ext>
            </a:extLst>
          </p:cNvPr>
          <p:cNvSpPr txBox="1">
            <a:spLocks/>
          </p:cNvSpPr>
          <p:nvPr/>
        </p:nvSpPr>
        <p:spPr bwMode="auto">
          <a:xfrm>
            <a:off x="3761211" y="2692147"/>
            <a:ext cx="5059260" cy="1037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/>
              <a:t>6</a:t>
            </a:r>
            <a:r>
              <a:rPr lang="ja-JP" altLang="en-US"/>
              <a:t>人なる組</a:t>
            </a:r>
            <a:r>
              <a:rPr lang="en-US" altLang="ja-JP" dirty="0"/>
              <a:t>4</a:t>
            </a:r>
            <a:r>
              <a:rPr lang="ja-JP" altLang="en-US"/>
              <a:t>個→</a:t>
            </a:r>
            <a:r>
              <a:rPr lang="en-US" altLang="ja-JP" dirty="0"/>
              <a:t>24</a:t>
            </a:r>
            <a:r>
              <a:rPr lang="ja-JP" altLang="en-US"/>
              <a:t>名で編成（標準の文字は無い）</a:t>
            </a:r>
          </a:p>
          <a:p>
            <a:pPr marL="0" indent="0">
              <a:buNone/>
            </a:pPr>
            <a:endParaRPr lang="ja-JP" altLang="en-US"/>
          </a:p>
        </p:txBody>
      </p:sp>
      <p:sp>
        <p:nvSpPr>
          <p:cNvPr id="11" name="コンテンツ プレースホルダー 2">
            <a:extLst>
              <a:ext uri="{FF2B5EF4-FFF2-40B4-BE49-F238E27FC236}">
                <a16:creationId xmlns:a16="http://schemas.microsoft.com/office/drawing/2014/main" id="{A2937623-9F10-3D42-A7FD-017E661A383E}"/>
              </a:ext>
            </a:extLst>
          </p:cNvPr>
          <p:cNvSpPr txBox="1">
            <a:spLocks/>
          </p:cNvSpPr>
          <p:nvPr/>
        </p:nvSpPr>
        <p:spPr bwMode="auto">
          <a:xfrm>
            <a:off x="3761211" y="3789847"/>
            <a:ext cx="5059260" cy="1004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/>
              <a:t>8</a:t>
            </a:r>
            <a:r>
              <a:rPr lang="ja-JP" altLang="en-US"/>
              <a:t>人なる班</a:t>
            </a:r>
            <a:r>
              <a:rPr lang="en-US" altLang="ja-JP" dirty="0"/>
              <a:t>4</a:t>
            </a:r>
            <a:r>
              <a:rPr lang="ja-JP" altLang="en-US"/>
              <a:t>個→</a:t>
            </a:r>
            <a:r>
              <a:rPr lang="en-US" altLang="ja-JP" dirty="0"/>
              <a:t>32</a:t>
            </a:r>
            <a:r>
              <a:rPr lang="ja-JP" altLang="en-US"/>
              <a:t>名で編成（同上）</a:t>
            </a:r>
          </a:p>
          <a:p>
            <a:pPr marL="0" indent="0">
              <a:buNone/>
            </a:pPr>
            <a:endParaRPr lang="ja-JP" altLang="en-US"/>
          </a:p>
        </p:txBody>
      </p:sp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id="{9D79925E-5347-1B43-96A5-8B0B1ECDFE86}"/>
              </a:ext>
            </a:extLst>
          </p:cNvPr>
          <p:cNvSpPr txBox="1">
            <a:spLocks/>
          </p:cNvSpPr>
          <p:nvPr/>
        </p:nvSpPr>
        <p:spPr bwMode="auto">
          <a:xfrm>
            <a:off x="3761211" y="4855093"/>
            <a:ext cx="4914475" cy="1080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/>
              <a:t>3</a:t>
            </a:r>
            <a:r>
              <a:rPr lang="ja-JP" altLang="en-US"/>
              <a:t>人以上</a:t>
            </a:r>
            <a:r>
              <a:rPr lang="en-US" altLang="ja-JP" dirty="0"/>
              <a:t>20</a:t>
            </a:r>
            <a:r>
              <a:rPr lang="ja-JP" altLang="en-US"/>
              <a:t>人程度で編成（同上）</a:t>
            </a:r>
          </a:p>
          <a:p>
            <a:pPr marL="0" indent="0">
              <a:buNone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6465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FAA4FB-7452-D642-BDB1-154C9D11D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質問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7B68D1B-6D61-754A-AFC1-96F7164BF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1656209"/>
          </a:xfrm>
        </p:spPr>
        <p:txBody>
          <a:bodyPr/>
          <a:lstStyle/>
          <a:p>
            <a:r>
              <a:rPr lang="ja-JP" altLang="en-US"/>
              <a:t>団で中長期計画をたてることになりました。</a:t>
            </a:r>
          </a:p>
          <a:p>
            <a:r>
              <a:rPr lang="ja-JP" altLang="en-US"/>
              <a:t>毎年最低何人をリクルートしていけばいいのでしょうか。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6004F61-8C28-8B48-A643-BEE6FD591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茨城県連盟トレーニングチーム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DA40C96-84E1-2848-BB41-E920CC5CB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FF58-064E-064D-8C39-B1687C8D474F}" type="slidenum">
              <a:rPr lang="ja-JP" altLang="en-US" smtClean="0"/>
              <a:pPr/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4322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FAA4FB-7452-D642-BDB1-154C9D11D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質問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7B68D1B-6D61-754A-AFC1-96F7164BF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792113"/>
          </a:xfrm>
        </p:spPr>
        <p:txBody>
          <a:bodyPr/>
          <a:lstStyle/>
          <a:p>
            <a:r>
              <a:rPr lang="ja-JP" altLang="en-US" sz="1800"/>
              <a:t>団で中長期計画をたてることになりました。</a:t>
            </a:r>
          </a:p>
          <a:p>
            <a:r>
              <a:rPr lang="ja-JP" altLang="en-US" sz="1800"/>
              <a:t>毎年最低何人をリクルートしていけばいいのでしょうか。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6004F61-8C28-8B48-A643-BEE6FD591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茨城県連盟トレーニングチーム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DA40C96-84E1-2848-BB41-E920CC5CB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FF58-064E-064D-8C39-B1687C8D474F}" type="slidenum">
              <a:rPr lang="ja-JP" altLang="en-US" smtClean="0"/>
              <a:pPr/>
              <a:t>6</a:t>
            </a:fld>
            <a:endParaRPr lang="en-US" altLang="ja-JP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6AA1AC96-14B8-EA41-B241-2B94049782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893057"/>
              </p:ext>
            </p:extLst>
          </p:nvPr>
        </p:nvGraphicFramePr>
        <p:xfrm>
          <a:off x="472531" y="2564904"/>
          <a:ext cx="8229606" cy="345186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587829">
                  <a:extLst>
                    <a:ext uri="{9D8B030D-6E8A-4147-A177-3AD203B41FA5}">
                      <a16:colId xmlns:a16="http://schemas.microsoft.com/office/drawing/2014/main" val="1848203008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222925064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2764273263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2292212479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4167655789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3384493938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2540361030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1226899827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1426339987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880252282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4160592686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2525052022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4191922166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1177743451"/>
                    </a:ext>
                  </a:extLst>
                </a:gridCol>
              </a:tblGrid>
              <a:tr h="575310"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>
                          <a:effectLst/>
                        </a:rPr>
                        <a:t>年長</a:t>
                      </a: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>
                          <a:effectLst/>
                        </a:rPr>
                        <a:t>小</a:t>
                      </a:r>
                      <a:r>
                        <a:rPr lang="en-US" altLang="ja-JP" sz="1800" dirty="0">
                          <a:effectLst/>
                        </a:rPr>
                        <a:t>1</a:t>
                      </a:r>
                      <a:endParaRPr lang="en-US" altLang="ja-JP" sz="1800" dirty="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>
                          <a:effectLst/>
                        </a:rPr>
                        <a:t>小</a:t>
                      </a:r>
                      <a:r>
                        <a:rPr lang="en-US" altLang="ja-JP" sz="1800" dirty="0">
                          <a:effectLst/>
                        </a:rPr>
                        <a:t>2</a:t>
                      </a:r>
                      <a:endParaRPr lang="en-US" altLang="ja-JP" sz="1800" dirty="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>
                          <a:effectLst/>
                        </a:rPr>
                        <a:t>小</a:t>
                      </a:r>
                      <a:r>
                        <a:rPr lang="en-US" altLang="ja-JP" sz="1800">
                          <a:effectLst/>
                        </a:rPr>
                        <a:t>3</a:t>
                      </a:r>
                      <a:endParaRPr lang="en-US" altLang="ja-JP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>
                          <a:effectLst/>
                        </a:rPr>
                        <a:t>小</a:t>
                      </a:r>
                      <a:r>
                        <a:rPr lang="en-US" altLang="ja-JP" sz="1800" dirty="0">
                          <a:effectLst/>
                        </a:rPr>
                        <a:t>4</a:t>
                      </a:r>
                      <a:endParaRPr lang="en-US" altLang="ja-JP" sz="1800" dirty="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>
                          <a:effectLst/>
                        </a:rPr>
                        <a:t>小</a:t>
                      </a:r>
                      <a:r>
                        <a:rPr lang="en-US" altLang="ja-JP" sz="1800" dirty="0">
                          <a:effectLst/>
                        </a:rPr>
                        <a:t>5</a:t>
                      </a:r>
                      <a:endParaRPr lang="en-US" altLang="ja-JP" sz="1800" dirty="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>
                          <a:effectLst/>
                        </a:rPr>
                        <a:t>小</a:t>
                      </a:r>
                      <a:r>
                        <a:rPr lang="en-US" altLang="ja-JP" sz="1800" dirty="0">
                          <a:effectLst/>
                        </a:rPr>
                        <a:t>6</a:t>
                      </a:r>
                      <a:endParaRPr lang="en-US" altLang="ja-JP" sz="1800" dirty="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>
                          <a:effectLst/>
                        </a:rPr>
                        <a:t>中</a:t>
                      </a:r>
                      <a:r>
                        <a:rPr lang="en-US" altLang="ja-JP" sz="1800" dirty="0">
                          <a:effectLst/>
                        </a:rPr>
                        <a:t>1</a:t>
                      </a:r>
                      <a:endParaRPr lang="en-US" altLang="ja-JP" sz="1800" dirty="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>
                          <a:effectLst/>
                        </a:rPr>
                        <a:t>中</a:t>
                      </a:r>
                      <a:r>
                        <a:rPr lang="en-US" altLang="ja-JP" sz="1800" dirty="0">
                          <a:effectLst/>
                        </a:rPr>
                        <a:t>2</a:t>
                      </a:r>
                      <a:endParaRPr lang="en-US" altLang="ja-JP" sz="1800" dirty="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>
                          <a:effectLst/>
                        </a:rPr>
                        <a:t>中</a:t>
                      </a:r>
                      <a:r>
                        <a:rPr lang="en-US" altLang="ja-JP" sz="1800" dirty="0">
                          <a:effectLst/>
                        </a:rPr>
                        <a:t>3</a:t>
                      </a:r>
                      <a:endParaRPr lang="en-US" altLang="ja-JP" sz="1800" dirty="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>
                          <a:effectLst/>
                        </a:rPr>
                        <a:t>高</a:t>
                      </a:r>
                      <a:r>
                        <a:rPr lang="en-US" altLang="ja-JP" sz="1800" dirty="0">
                          <a:effectLst/>
                        </a:rPr>
                        <a:t>1</a:t>
                      </a:r>
                      <a:endParaRPr lang="en-US" altLang="ja-JP" sz="1800" dirty="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>
                          <a:effectLst/>
                        </a:rPr>
                        <a:t>高</a:t>
                      </a:r>
                      <a:r>
                        <a:rPr lang="en-US" altLang="ja-JP" sz="1800" dirty="0">
                          <a:effectLst/>
                        </a:rPr>
                        <a:t>2</a:t>
                      </a:r>
                      <a:endParaRPr lang="en-US" altLang="ja-JP" sz="1800" dirty="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>
                          <a:effectLst/>
                        </a:rPr>
                        <a:t>高</a:t>
                      </a:r>
                      <a:r>
                        <a:rPr lang="en-US" altLang="ja-JP" sz="1800" dirty="0">
                          <a:effectLst/>
                        </a:rPr>
                        <a:t>3</a:t>
                      </a:r>
                      <a:endParaRPr lang="en-US" altLang="ja-JP" sz="1800" dirty="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974596"/>
                  </a:ext>
                </a:extLst>
              </a:tr>
              <a:tr h="575310">
                <a:tc>
                  <a:txBody>
                    <a:bodyPr/>
                    <a:lstStyle/>
                    <a:p>
                      <a:pPr algn="ctr"/>
                      <a:r>
                        <a:rPr lang="en" sz="1800" dirty="0">
                          <a:effectLst/>
                        </a:rPr>
                        <a:t>BVS</a:t>
                      </a:r>
                      <a:endParaRPr lang="en" sz="1800" dirty="0">
                        <a:effectLst/>
                        <a:latin typeface="A-OTF Shin Go Pro"/>
                      </a:endParaRPr>
                    </a:p>
                  </a:txBody>
                  <a:tcPr marL="13335" marR="13335" marT="13335" marB="1333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800" b="1" dirty="0">
                          <a:solidFill>
                            <a:srgbClr val="C00000"/>
                          </a:solidFill>
                          <a:effectLst/>
                        </a:rPr>
                        <a:t>6</a:t>
                      </a:r>
                      <a:endParaRPr lang="en-US" altLang="ja-JP" sz="2800" b="1" dirty="0">
                        <a:solidFill>
                          <a:srgbClr val="C00000"/>
                        </a:solidFill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>
                          <a:effectLst/>
                        </a:rPr>
                        <a:t>6</a:t>
                      </a:r>
                      <a:endParaRPr lang="en-US" altLang="ja-JP" sz="1800" dirty="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>
                          <a:effectLst/>
                        </a:rPr>
                        <a:t>6</a:t>
                      </a:r>
                      <a:endParaRPr lang="en-US" altLang="ja-JP" sz="1800" dirty="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874194"/>
                  </a:ext>
                </a:extLst>
              </a:tr>
              <a:tr h="575310">
                <a:tc>
                  <a:txBody>
                    <a:bodyPr/>
                    <a:lstStyle/>
                    <a:p>
                      <a:pPr algn="ctr"/>
                      <a:r>
                        <a:rPr lang="en" sz="1800" dirty="0">
                          <a:effectLst/>
                        </a:rPr>
                        <a:t>CS</a:t>
                      </a:r>
                      <a:endParaRPr lang="en" sz="1800" dirty="0">
                        <a:effectLst/>
                        <a:latin typeface="A-OTF Shin Go Pro"/>
                      </a:endParaRPr>
                    </a:p>
                  </a:txBody>
                  <a:tcPr marL="13335" marR="13335" marT="13335" marB="1333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>
                          <a:effectLst/>
                        </a:rPr>
                        <a:t>6</a:t>
                      </a:r>
                      <a:endParaRPr lang="en-US" altLang="ja-JP" sz="1800" dirty="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>
                          <a:effectLst/>
                        </a:rPr>
                        <a:t>6</a:t>
                      </a:r>
                      <a:endParaRPr lang="en-US" altLang="ja-JP" sz="1800" dirty="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>
                          <a:effectLst/>
                        </a:rPr>
                        <a:t>6</a:t>
                      </a:r>
                      <a:endParaRPr lang="en-US" altLang="ja-JP" sz="1800" dirty="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995224"/>
                  </a:ext>
                </a:extLst>
              </a:tr>
              <a:tr h="575310">
                <a:tc>
                  <a:txBody>
                    <a:bodyPr/>
                    <a:lstStyle/>
                    <a:p>
                      <a:pPr algn="ctr"/>
                      <a:r>
                        <a:rPr lang="en" sz="1800" dirty="0">
                          <a:effectLst/>
                        </a:rPr>
                        <a:t>BS</a:t>
                      </a:r>
                      <a:endParaRPr lang="en" sz="1800" dirty="0">
                        <a:effectLst/>
                        <a:latin typeface="A-OTF Shin Go Pro"/>
                      </a:endParaRPr>
                    </a:p>
                  </a:txBody>
                  <a:tcPr marL="13335" marR="13335" marT="13335" marB="1333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800" b="1" dirty="0">
                          <a:solidFill>
                            <a:srgbClr val="C00000"/>
                          </a:solidFill>
                          <a:effectLst/>
                        </a:rPr>
                        <a:t>2</a:t>
                      </a:r>
                      <a:endParaRPr lang="en-US" altLang="ja-JP" sz="2800" b="1" dirty="0">
                        <a:solidFill>
                          <a:srgbClr val="C00000"/>
                        </a:solidFill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>
                          <a:effectLst/>
                        </a:rPr>
                        <a:t>8</a:t>
                      </a:r>
                      <a:endParaRPr lang="en-US" altLang="ja-JP" sz="1800" dirty="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>
                          <a:effectLst/>
                        </a:rPr>
                        <a:t>8</a:t>
                      </a:r>
                      <a:endParaRPr lang="en-US" altLang="ja-JP" sz="1800" dirty="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>
                          <a:effectLst/>
                        </a:rPr>
                        <a:t>8</a:t>
                      </a:r>
                      <a:endParaRPr lang="en-US" altLang="ja-JP" sz="1800" dirty="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>
                          <a:effectLst/>
                        </a:rPr>
                        <a:t>8</a:t>
                      </a:r>
                      <a:endParaRPr lang="en-US" altLang="ja-JP" sz="1800" dirty="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400948"/>
                  </a:ext>
                </a:extLst>
              </a:tr>
              <a:tr h="575310">
                <a:tc>
                  <a:txBody>
                    <a:bodyPr/>
                    <a:lstStyle/>
                    <a:p>
                      <a:pPr algn="ctr"/>
                      <a:r>
                        <a:rPr lang="en" sz="1800" dirty="0">
                          <a:effectLst/>
                        </a:rPr>
                        <a:t>VS</a:t>
                      </a:r>
                      <a:endParaRPr lang="en" sz="1800" dirty="0">
                        <a:effectLst/>
                        <a:latin typeface="A-OTF Shin Go Pro"/>
                      </a:endParaRPr>
                    </a:p>
                  </a:txBody>
                  <a:tcPr marL="13335" marR="13335" marT="13335" marB="1333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>
                          <a:effectLst/>
                        </a:rPr>
                        <a:t>8</a:t>
                      </a:r>
                      <a:endParaRPr lang="en-US" altLang="ja-JP" sz="1800" dirty="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>
                          <a:effectLst/>
                        </a:rPr>
                        <a:t>8</a:t>
                      </a:r>
                      <a:endParaRPr lang="en-US" altLang="ja-JP" sz="1800" dirty="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800" dirty="0">
                          <a:effectLst/>
                        </a:rPr>
                        <a:t>8</a:t>
                      </a:r>
                      <a:endParaRPr lang="en-US" altLang="ja-JP" sz="1800" dirty="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533015"/>
                  </a:ext>
                </a:extLst>
              </a:tr>
              <a:tr h="575310">
                <a:tc>
                  <a:txBody>
                    <a:bodyPr/>
                    <a:lstStyle/>
                    <a:p>
                      <a:pPr algn="ctr"/>
                      <a:r>
                        <a:rPr lang="en" sz="1800" dirty="0">
                          <a:effectLst/>
                        </a:rPr>
                        <a:t>RS</a:t>
                      </a:r>
                      <a:endParaRPr lang="en" sz="1800" dirty="0">
                        <a:effectLst/>
                        <a:latin typeface="A-OTF Shin Go Pro"/>
                      </a:endParaRPr>
                    </a:p>
                  </a:txBody>
                  <a:tcPr marL="13335" marR="13335" marT="13335" marB="1333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ja-JP" altLang="en-US" sz="1800">
                          <a:effectLst/>
                        </a:rPr>
                      </a:br>
                      <a:endParaRPr lang="ja-JP" altLang="en-US" sz="1800">
                        <a:effectLst/>
                        <a:latin typeface="A-OTF Shin Go Pro"/>
                      </a:endParaRPr>
                    </a:p>
                  </a:txBody>
                  <a:tcPr marL="13335" marR="13335" marT="13335" marB="1333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440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916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9BA9FC-82BE-7D46-BB80-58817E637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各隊の指導者の標準人数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6AE440F-0347-ED4A-9D82-C1C8ACE35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628775"/>
            <a:ext cx="3311599" cy="576089"/>
          </a:xfrm>
        </p:spPr>
        <p:txBody>
          <a:bodyPr/>
          <a:lstStyle/>
          <a:p>
            <a:r>
              <a:rPr kumimoji="1" lang="ja-JP" altLang="en-US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ビーバー隊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551D2DB-62CA-5D46-9F1C-4F19E85D5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茨城県連盟トレーニングチーム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BC0CF61-24B6-D14D-BD2E-8F4CCE983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FF58-064E-064D-8C39-B1687C8D474F}" type="slidenum">
              <a:rPr lang="ja-JP" altLang="en-US" smtClean="0"/>
              <a:pPr/>
              <a:t>7</a:t>
            </a:fld>
            <a:endParaRPr lang="en-US" altLang="ja-JP"/>
          </a:p>
        </p:txBody>
      </p:sp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id="{9D79925E-5347-1B43-96A5-8B0B1ECDFE86}"/>
              </a:ext>
            </a:extLst>
          </p:cNvPr>
          <p:cNvSpPr txBox="1">
            <a:spLocks/>
          </p:cNvSpPr>
          <p:nvPr/>
        </p:nvSpPr>
        <p:spPr bwMode="auto">
          <a:xfrm>
            <a:off x="1525840" y="2416001"/>
            <a:ext cx="7006600" cy="3461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隊長</a:t>
            </a:r>
            <a:r>
              <a:rPr lang="en-US" altLang="ja-JP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1</a:t>
            </a:r>
          </a:p>
          <a:p>
            <a:r>
              <a:rPr lang="ja-JP" altLang="en-US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副長</a:t>
            </a:r>
            <a:r>
              <a:rPr lang="en-US" altLang="ja-JP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1</a:t>
            </a:r>
            <a:r>
              <a:rPr lang="ja-JP" altLang="en-US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以上→</a:t>
            </a:r>
            <a:r>
              <a:rPr lang="en-US" altLang="ja-JP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15</a:t>
            </a:r>
            <a:r>
              <a:rPr lang="ja-JP" altLang="en-US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人以上は</a:t>
            </a:r>
            <a:r>
              <a:rPr lang="en-US" altLang="ja-JP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2</a:t>
            </a:r>
            <a:r>
              <a:rPr lang="ja-JP" altLang="en-US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名以上。</a:t>
            </a:r>
          </a:p>
          <a:p>
            <a:r>
              <a:rPr lang="ja-JP" altLang="en-US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男女の隊では、男女の隊指導者を。</a:t>
            </a:r>
          </a:p>
          <a:p>
            <a:r>
              <a:rPr lang="ja-JP" altLang="en-US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隊長･副長とも</a:t>
            </a:r>
            <a:r>
              <a:rPr lang="en-US" altLang="ja-JP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20</a:t>
            </a:r>
            <a:r>
              <a:rPr lang="ja-JP" altLang="en-US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歳以上</a:t>
            </a:r>
          </a:p>
          <a:p>
            <a:pPr marL="0" indent="0">
              <a:buNone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8757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9BA9FC-82BE-7D46-BB80-58817E637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各隊の指導者の標準人数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6AE440F-0347-ED4A-9D82-C1C8ACE35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628775"/>
            <a:ext cx="3311599" cy="576089"/>
          </a:xfrm>
        </p:spPr>
        <p:txBody>
          <a:bodyPr/>
          <a:lstStyle/>
          <a:p>
            <a:r>
              <a:rPr kumimoji="1" lang="ja-JP" altLang="en-US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カブ隊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551D2DB-62CA-5D46-9F1C-4F19E85D5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茨城県連盟トレーニングチーム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BC0CF61-24B6-D14D-BD2E-8F4CCE983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FF58-064E-064D-8C39-B1687C8D474F}" type="slidenum">
              <a:rPr lang="ja-JP" altLang="en-US" smtClean="0"/>
              <a:pPr/>
              <a:t>8</a:t>
            </a:fld>
            <a:endParaRPr lang="en-US" altLang="ja-JP"/>
          </a:p>
        </p:txBody>
      </p:sp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id="{9D79925E-5347-1B43-96A5-8B0B1ECDFE86}"/>
              </a:ext>
            </a:extLst>
          </p:cNvPr>
          <p:cNvSpPr txBox="1">
            <a:spLocks/>
          </p:cNvSpPr>
          <p:nvPr/>
        </p:nvSpPr>
        <p:spPr bwMode="auto">
          <a:xfrm>
            <a:off x="1525840" y="2416001"/>
            <a:ext cx="7006600" cy="3461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隊長</a:t>
            </a:r>
            <a:r>
              <a:rPr lang="en-US" altLang="ja-JP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1</a:t>
            </a:r>
          </a:p>
          <a:p>
            <a:r>
              <a:rPr lang="ja-JP" altLang="en-US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副長</a:t>
            </a:r>
            <a:r>
              <a:rPr lang="en-US" altLang="ja-JP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1</a:t>
            </a:r>
            <a:r>
              <a:rPr lang="ja-JP" altLang="en-US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以上→</a:t>
            </a:r>
            <a:r>
              <a:rPr lang="en-US" altLang="ja-JP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4</a:t>
            </a:r>
            <a:r>
              <a:rPr lang="ja-JP" altLang="en-US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組以上は</a:t>
            </a:r>
            <a:r>
              <a:rPr lang="en-US" altLang="ja-JP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2</a:t>
            </a:r>
            <a:r>
              <a:rPr lang="ja-JP" altLang="en-US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名以上。</a:t>
            </a:r>
          </a:p>
          <a:p>
            <a:r>
              <a:rPr lang="zh-TW" altLang="en-US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副長補（</a:t>
            </a:r>
            <a:r>
              <a:rPr lang="en-US" altLang="zh-TW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3-36</a:t>
            </a:r>
            <a:r>
              <a:rPr lang="zh-TW" altLang="en-US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）</a:t>
            </a:r>
            <a:r>
              <a:rPr lang="en-US" altLang="zh-TW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18</a:t>
            </a:r>
            <a:r>
              <a:rPr lang="zh-TW" altLang="en-US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歳以上。</a:t>
            </a:r>
          </a:p>
          <a:p>
            <a:r>
              <a:rPr lang="ja-JP" altLang="en-US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男女の隊では、男女の隊指導者を。</a:t>
            </a:r>
          </a:p>
          <a:p>
            <a:r>
              <a:rPr lang="ja-JP" altLang="en-US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隊長･副長とも</a:t>
            </a:r>
            <a:r>
              <a:rPr lang="en-US" altLang="ja-JP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20</a:t>
            </a:r>
            <a:r>
              <a:rPr lang="ja-JP" altLang="en-US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歳以上</a:t>
            </a:r>
            <a:endParaRPr lang="en-US" altLang="ja-JP" dirty="0">
              <a:latin typeface="Hiragino Kaku Gothic ProN W3" panose="020B0300000000000000" pitchFamily="34" charset="-128"/>
              <a:ea typeface="Hiragino Kaku Gothic ProN W3" panose="020B0300000000000000" pitchFamily="34" charset="-128"/>
            </a:endParaRPr>
          </a:p>
          <a:p>
            <a:pPr marL="0" indent="0">
              <a:buNone/>
            </a:pPr>
            <a:endParaRPr lang="ja-JP" altLang="en-US">
              <a:latin typeface="Hiragino Kaku Gothic ProN W3" panose="020B0300000000000000" pitchFamily="34" charset="-128"/>
              <a:ea typeface="Hiragino Kaku Gothic ProN W3" panose="020B0300000000000000" pitchFamily="34" charset="-128"/>
            </a:endParaRPr>
          </a:p>
          <a:p>
            <a:pPr marL="0" indent="0">
              <a:buNone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093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9BA9FC-82BE-7D46-BB80-58817E637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各隊の指導者の標準人数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6AE440F-0347-ED4A-9D82-C1C8ACE35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628775"/>
            <a:ext cx="3311599" cy="576089"/>
          </a:xfrm>
        </p:spPr>
        <p:txBody>
          <a:bodyPr/>
          <a:lstStyle/>
          <a:p>
            <a:r>
              <a:rPr kumimoji="1" lang="ja-JP" altLang="en-US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カブ隊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551D2DB-62CA-5D46-9F1C-4F19E85D5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茨城県連盟トレーニングチーム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BC0CF61-24B6-D14D-BD2E-8F4CCE983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8FF58-064E-064D-8C39-B1687C8D474F}" type="slidenum">
              <a:rPr lang="ja-JP" altLang="en-US" smtClean="0"/>
              <a:pPr/>
              <a:t>9</a:t>
            </a:fld>
            <a:endParaRPr lang="en-US" altLang="ja-JP"/>
          </a:p>
        </p:txBody>
      </p:sp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id="{9D79925E-5347-1B43-96A5-8B0B1ECDFE86}"/>
              </a:ext>
            </a:extLst>
          </p:cNvPr>
          <p:cNvSpPr txBox="1">
            <a:spLocks/>
          </p:cNvSpPr>
          <p:nvPr/>
        </p:nvSpPr>
        <p:spPr bwMode="auto">
          <a:xfrm>
            <a:off x="1525840" y="2416001"/>
            <a:ext cx="7006600" cy="3461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ヒラギノ角ゴ Pro W6" panose="020B0300000000000000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デンリーダー</a:t>
            </a:r>
            <a:r>
              <a:rPr lang="en-US" altLang="ja-JP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:</a:t>
            </a:r>
            <a:r>
              <a:rPr lang="ja-JP" altLang="en-US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保護者からが原則。</a:t>
            </a:r>
          </a:p>
          <a:p>
            <a:r>
              <a:rPr lang="ja-JP" altLang="en-US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適任者が得られない場合のみ</a:t>
            </a:r>
            <a:r>
              <a:rPr lang="en-US" altLang="ja-JP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20</a:t>
            </a:r>
            <a:r>
              <a:rPr lang="ja-JP" altLang="en-US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歳以上の者を。</a:t>
            </a:r>
          </a:p>
          <a:p>
            <a:r>
              <a:rPr lang="ja-JP" altLang="en-US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デンコーチ</a:t>
            </a:r>
            <a:r>
              <a:rPr lang="en-US" altLang="ja-JP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:BS</a:t>
            </a:r>
            <a:r>
              <a:rPr lang="ja-JP" altLang="en-US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初級以上。</a:t>
            </a:r>
            <a:endParaRPr lang="en-US" altLang="ja-JP" dirty="0">
              <a:latin typeface="Hiragino Kaku Gothic ProN W3" panose="020B0300000000000000" pitchFamily="34" charset="-128"/>
              <a:ea typeface="Hiragino Kaku Gothic ProN W3" panose="020B0300000000000000" pitchFamily="34" charset="-128"/>
            </a:endParaRPr>
          </a:p>
          <a:p>
            <a:r>
              <a:rPr lang="ja-JP" altLang="en-US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得られない場合は</a:t>
            </a:r>
            <a:r>
              <a:rPr lang="en-US" altLang="ja-JP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VS</a:t>
            </a:r>
            <a:r>
              <a:rPr lang="ja-JP" altLang="en-US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隊から。それでも得られない場合は</a:t>
            </a:r>
            <a:r>
              <a:rPr lang="en-US" altLang="ja-JP" dirty="0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18</a:t>
            </a:r>
            <a:r>
              <a:rPr lang="ja-JP" altLang="en-US">
                <a:latin typeface="Hiragino Kaku Gothic ProN W3" panose="020B0300000000000000" pitchFamily="34" charset="-128"/>
                <a:ea typeface="Hiragino Kaku Gothic ProN W3" panose="020B0300000000000000" pitchFamily="34" charset="-128"/>
              </a:rPr>
              <a:t>歳以上の者。</a:t>
            </a:r>
          </a:p>
          <a:p>
            <a:pPr marL="0" indent="0">
              <a:buNone/>
            </a:pPr>
            <a:endParaRPr lang="ja-JP" altLang="en-US">
              <a:latin typeface="Hiragino Kaku Gothic ProN W3" panose="020B0300000000000000" pitchFamily="34" charset="-128"/>
              <a:ea typeface="Hiragino Kaku Gothic ProN W3" panose="020B0300000000000000" pitchFamily="34" charset="-128"/>
            </a:endParaRPr>
          </a:p>
          <a:p>
            <a:pPr marL="0" indent="0">
              <a:buNone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2132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</p:bldLst>
  </p:timing>
</p:sld>
</file>

<file path=ppt/theme/theme1.xml><?xml version="1.0" encoding="utf-8"?>
<a:theme xmlns:a="http://schemas.openxmlformats.org/drawingml/2006/main" name="18IC企画書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5962</TotalTime>
  <Words>1234</Words>
  <Application>Microsoft Macintosh PowerPoint</Application>
  <PresentationFormat>画面に合わせる (4:3)</PresentationFormat>
  <Paragraphs>288</Paragraphs>
  <Slides>21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30" baseType="lpstr">
      <vt:lpstr>A-OTF Shin Go Pro</vt:lpstr>
      <vt:lpstr>Hiragino Kaku Gothic ProN W3</vt:lpstr>
      <vt:lpstr>MS PGothic</vt:lpstr>
      <vt:lpstr>Arial</vt:lpstr>
      <vt:lpstr>Calibri</vt:lpstr>
      <vt:lpstr>Franklin Gothic Book</vt:lpstr>
      <vt:lpstr>Franklin Gothic Medium</vt:lpstr>
      <vt:lpstr>Wingdings</vt:lpstr>
      <vt:lpstr>18IC企画書</vt:lpstr>
      <vt:lpstr>PowerPoint プレゼンテーション</vt:lpstr>
      <vt:lpstr>本来の団の姿とは</vt:lpstr>
      <vt:lpstr>本来の団の姿とは</vt:lpstr>
      <vt:lpstr>各隊のスカウトの標準人数</vt:lpstr>
      <vt:lpstr>質問</vt:lpstr>
      <vt:lpstr>質問</vt:lpstr>
      <vt:lpstr>各隊の指導者の標準人数</vt:lpstr>
      <vt:lpstr>各隊の指導者の標準人数</vt:lpstr>
      <vt:lpstr>各隊の指導者の標準人数</vt:lpstr>
      <vt:lpstr>各隊の指導者の標準人数</vt:lpstr>
      <vt:lpstr>各隊の指導者の標準人数</vt:lpstr>
      <vt:lpstr>各隊の指導者の標準人数</vt:lpstr>
      <vt:lpstr>質問</vt:lpstr>
      <vt:lpstr>PowerPoint プレゼンテーション</vt:lpstr>
      <vt:lpstr>PowerPoint プレゼンテーション</vt:lpstr>
      <vt:lpstr>PowerPoint プレゼンテーション</vt:lpstr>
      <vt:lpstr>まとめ</vt:lpstr>
      <vt:lpstr>まとめ</vt:lpstr>
      <vt:lpstr>まとめ</vt:lpstr>
      <vt:lpstr>まとめ</vt:lpstr>
      <vt:lpstr>まとめ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ボーイスカウト茨城県連盟</dc:title>
  <dc:creator>nakajima kiyoyuki</dc:creator>
  <cp:lastModifiedBy>Microsoft Office User</cp:lastModifiedBy>
  <cp:revision>52</cp:revision>
  <cp:lastPrinted>2014-07-04T23:30:26Z</cp:lastPrinted>
  <dcterms:created xsi:type="dcterms:W3CDTF">2014-09-13T09:04:12Z</dcterms:created>
  <dcterms:modified xsi:type="dcterms:W3CDTF">2019-04-25T07:23:53Z</dcterms:modified>
</cp:coreProperties>
</file>